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56" r:id="rId4"/>
    <p:sldId id="266" r:id="rId5"/>
    <p:sldId id="269" r:id="rId6"/>
    <p:sldId id="276" r:id="rId7"/>
    <p:sldId id="277" r:id="rId8"/>
    <p:sldId id="267" r:id="rId9"/>
    <p:sldId id="268" r:id="rId10"/>
    <p:sldId id="280" r:id="rId11"/>
    <p:sldId id="259" r:id="rId12"/>
    <p:sldId id="258" r:id="rId13"/>
    <p:sldId id="262" r:id="rId14"/>
    <p:sldId id="261" r:id="rId15"/>
    <p:sldId id="260" r:id="rId16"/>
    <p:sldId id="263" r:id="rId17"/>
    <p:sldId id="264" r:id="rId18"/>
    <p:sldId id="265" r:id="rId19"/>
    <p:sldId id="281" r:id="rId20"/>
    <p:sldId id="282" r:id="rId21"/>
    <p:sldId id="284" r:id="rId22"/>
    <p:sldId id="287" r:id="rId23"/>
    <p:sldId id="272" r:id="rId24"/>
    <p:sldId id="285" r:id="rId25"/>
    <p:sldId id="286" r:id="rId26"/>
    <p:sldId id="288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37" autoAdjust="0"/>
    <p:restoredTop sz="93643" autoAdjust="0"/>
  </p:normalViewPr>
  <p:slideViewPr>
    <p:cSldViewPr>
      <p:cViewPr>
        <p:scale>
          <a:sx n="69" d="100"/>
          <a:sy n="69" d="100"/>
        </p:scale>
        <p:origin x="-63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4429157"/>
          </a:xfrm>
        </p:spPr>
        <p:txBody>
          <a:bodyPr>
            <a:noAutofit/>
          </a:bodyPr>
          <a:lstStyle/>
          <a:p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линейной  функции </a:t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ее график</a:t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7класс</a:t>
            </a:r>
            <a:endParaRPr lang="ru-RU" sz="4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286388"/>
            <a:ext cx="8143932" cy="1214446"/>
          </a:xfrm>
        </p:spPr>
        <p:txBody>
          <a:bodyPr>
            <a:noAutofit/>
          </a:bodyPr>
          <a:lstStyle/>
          <a:p>
            <a:r>
              <a:rPr lang="ru-RU" sz="2800" i="1" dirty="0" smtClean="0"/>
              <a:t>Выполнила  учитель  математики А.Е. Мацнева</a:t>
            </a:r>
            <a:endParaRPr lang="ru-RU" sz="2800" dirty="0" smtClean="0"/>
          </a:p>
          <a:p>
            <a:r>
              <a:rPr lang="ru-RU" sz="2800" i="1" dirty="0" smtClean="0"/>
              <a:t>МКОУ «Нижнедевицкая     СОШ  с  УИОП». </a:t>
            </a:r>
            <a:endParaRPr lang="ru-RU" sz="2800" dirty="0" smtClean="0"/>
          </a:p>
          <a:p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56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Графиком 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линейной функции является </a:t>
            </a:r>
            <a:r>
              <a:rPr lang="ru-RU" sz="4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прямая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642918"/>
          <a:ext cx="8358246" cy="5725245"/>
        </p:xfrm>
        <a:graphic>
          <a:graphicData uri="http://schemas.openxmlformats.org/drawingml/2006/table">
            <a:tbl>
              <a:tblPr/>
              <a:tblGrid>
                <a:gridCol w="1071569"/>
                <a:gridCol w="2571768"/>
                <a:gridCol w="2625129"/>
                <a:gridCol w="2089780"/>
              </a:tblGrid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85720" y="642918"/>
            <a:ext cx="1071570" cy="7858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14282" y="0"/>
            <a:ext cx="89297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Зависимость графика линейной функции от 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3200" dirty="0" smtClean="0">
                <a:solidFill>
                  <a:srgbClr val="C00000"/>
                </a:solidFill>
              </a:rPr>
              <a:t>b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266946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001686" y="2214554"/>
            <a:ext cx="114221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58016" y="2214554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072330" y="1714488"/>
            <a:ext cx="1071570" cy="92869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266946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IV  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001686" y="2214554"/>
            <a:ext cx="114221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58016" y="2214554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072330" y="1714488"/>
            <a:ext cx="1071570" cy="92869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285850" y="399971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29454" y="3998916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15206" y="3500438"/>
            <a:ext cx="1285884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572528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715272" y="328612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58148" y="392906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266946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IV  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y=0 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овпадает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 ох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001686" y="2214554"/>
            <a:ext cx="114221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58016" y="2214554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072330" y="1714488"/>
            <a:ext cx="1071570" cy="92869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285850" y="399971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29454" y="3998916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15206" y="3500438"/>
            <a:ext cx="1285884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7108049" y="5749941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7000892" y="5641990"/>
            <a:ext cx="1714512" cy="1588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572528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8501090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715272" y="328612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72396" y="491705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58148" y="392906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715272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266946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IV  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y=b ;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          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ниже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(3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y=0 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2000" b="0" dirty="0" err="1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овпадает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 ох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001686" y="2214554"/>
            <a:ext cx="114221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58016" y="2214554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072330" y="1714488"/>
            <a:ext cx="1071570" cy="92869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285850" y="399971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29454" y="3998916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15206" y="3500438"/>
            <a:ext cx="1285884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7108049" y="5749941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7000892" y="5641990"/>
            <a:ext cx="1714512" cy="1588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572528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8501090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715272" y="328612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72396" y="491705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58148" y="392906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715272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 flipH="1" flipV="1">
            <a:off x="4750595" y="5893611"/>
            <a:ext cx="1071570" cy="158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357686" y="5786454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357686" y="6072206"/>
            <a:ext cx="2000264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072066" y="528638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143636" y="57150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5214942" y="56435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266946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IV  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y=b </a:t>
                      </a:r>
                      <a:r>
                        <a:rPr lang="en-US" sz="18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ru-RU" sz="18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          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выше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1,2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sz="18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y=b ;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          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ниже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(3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y=0 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совпадает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 ох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001686" y="2214554"/>
            <a:ext cx="114221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58016" y="2214554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072330" y="1714488"/>
            <a:ext cx="1071570" cy="92869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285850" y="399971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29454" y="3998916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15206" y="3500438"/>
            <a:ext cx="1285884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7108049" y="5749941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7000892" y="5641990"/>
            <a:ext cx="1714512" cy="1588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572528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8501090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715272" y="328612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72396" y="491705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58148" y="392906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715272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 flipH="1" flipV="1">
            <a:off x="4750595" y="5893611"/>
            <a:ext cx="1071570" cy="158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357686" y="5786454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357686" y="6072206"/>
            <a:ext cx="2000264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072066" y="528638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143636" y="57150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5214942" y="56435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1964513" y="5893611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428728" y="6143644"/>
            <a:ext cx="235745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571868" y="60722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2214546" y="535782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357422" y="60722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1571604" y="5786454"/>
            <a:ext cx="2143140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397924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kx+b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(y=2x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 III</a:t>
                      </a:r>
                      <a:r>
                        <a:rPr lang="ru-RU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четверти</a:t>
                      </a:r>
                      <a:endParaRPr lang="ru-RU" sz="20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kx+b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(y=2x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 III</a:t>
                      </a:r>
                      <a:r>
                        <a:rPr lang="ru-RU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четверти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IV  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4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 smtClean="0">
                          <a:solidFill>
                            <a:srgbClr val="00B0F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4400" dirty="0">
                        <a:solidFill>
                          <a:srgbClr val="00B0F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y=b </a:t>
                      </a:r>
                      <a:r>
                        <a:rPr lang="en-US" sz="1800" b="0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ru-RU" sz="1800" b="0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0" dirty="0" smtClean="0">
                          <a:latin typeface="+mn-lt"/>
                          <a:ea typeface="Times New Roman"/>
                          <a:cs typeface="Times New Roman"/>
                        </a:rPr>
                        <a:t>(y=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    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выше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1,2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sz="18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y=b ;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(y=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-</a:t>
                      </a:r>
                      <a:r>
                        <a:rPr lang="en-US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2)</a:t>
                      </a: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          </a:t>
                      </a:r>
                      <a:r>
                        <a:rPr lang="en-US" sz="18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ниже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(3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y=0 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совпадает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 ох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001686" y="2214554"/>
            <a:ext cx="1142214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858016" y="2214554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072330" y="1714488"/>
            <a:ext cx="1071570" cy="92869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285850" y="399971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29454" y="3998916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15206" y="3500438"/>
            <a:ext cx="1285884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7108049" y="5749941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7000892" y="5641990"/>
            <a:ext cx="1714512" cy="1588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572528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8501090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715272" y="328612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72396" y="491705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58148" y="392906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715272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 flipH="1" flipV="1">
            <a:off x="4750595" y="5893611"/>
            <a:ext cx="1071570" cy="158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357686" y="5786454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357686" y="6072206"/>
            <a:ext cx="2000264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072066" y="528638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143636" y="57150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5214942" y="56435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1964513" y="5893611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428728" y="6143644"/>
            <a:ext cx="235745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571868" y="60722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2214546" y="535782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357422" y="60722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1571604" y="5786454"/>
            <a:ext cx="2143140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H="1" flipV="1">
            <a:off x="1749405" y="1964521"/>
            <a:ext cx="1358116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1571604" y="2000240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357422" y="191666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5367342" y="57959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5519742" y="59483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5214942" y="192880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8439176" y="22240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6143636" y="191666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3357554" y="192880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8896376" y="26812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5072066" y="121442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2214546" y="107154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1643042" y="1357298"/>
            <a:ext cx="1143008" cy="107157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 flipH="1" flipV="1">
            <a:off x="4607719" y="1964521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4357686" y="1998652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4929190" y="1571612"/>
            <a:ext cx="1357322" cy="107157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214290"/>
          <a:ext cx="8858311" cy="6472400"/>
        </p:xfrm>
        <a:graphic>
          <a:graphicData uri="http://schemas.openxmlformats.org/drawingml/2006/table">
            <a:tbl>
              <a:tblPr/>
              <a:tblGrid>
                <a:gridCol w="1000131"/>
                <a:gridCol w="2861183"/>
                <a:gridCol w="2710981"/>
                <a:gridCol w="2286016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Calibri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b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  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b&gt;0</a:t>
                      </a:r>
                      <a:endParaRPr lang="ru-RU" sz="3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b&lt;0</a:t>
                      </a:r>
                      <a:endParaRPr lang="ru-RU" sz="3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b=0</a:t>
                      </a:r>
                      <a:endParaRPr lang="ru-RU" sz="3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6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K&gt;0</a:t>
                      </a:r>
                      <a:endParaRPr lang="ru-RU" sz="3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kx+b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(y=2x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2000" dirty="0" smtClean="0">
                          <a:latin typeface="+mn-lt"/>
                          <a:ea typeface="Times New Roman"/>
                          <a:cs typeface="Times New Roman"/>
                        </a:rPr>
                        <a:t> III</a:t>
                      </a:r>
                      <a:r>
                        <a:rPr lang="ru-RU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четв</a:t>
                      </a:r>
                      <a:r>
                        <a:rPr lang="ru-RU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endParaRPr lang="ru-RU" sz="20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kx+b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(y=2x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III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четв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  I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III  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en-US" sz="1800" baseline="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Calibri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K&lt;0</a:t>
                      </a:r>
                      <a:endParaRPr lang="ru-RU" sz="3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kx+b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(y= -2x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</a:t>
                      </a:r>
                      <a:endParaRPr lang="ru-RU" sz="2000" b="1" dirty="0" smtClean="0">
                        <a:solidFill>
                          <a:srgbClr val="7030A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IV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kx+b</a:t>
                      </a: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              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(y=-2x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IV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</a:t>
                      </a:r>
                      <a:r>
                        <a:rPr lang="en-US" sz="2000" b="1" dirty="0" err="1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kx</a:t>
                      </a:r>
                      <a:r>
                        <a:rPr lang="en-US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IV  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Через начало </a:t>
                      </a:r>
                      <a:r>
                        <a:rPr lang="ru-RU" sz="1800" baseline="0" dirty="0" err="1" smtClean="0">
                          <a:latin typeface="+mn-lt"/>
                          <a:ea typeface="Times New Roman"/>
                          <a:cs typeface="Times New Roman"/>
                        </a:rPr>
                        <a:t>коорд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2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K=0</a:t>
                      </a:r>
                      <a:endParaRPr lang="ru-RU" sz="36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y=b </a:t>
                      </a:r>
                      <a:r>
                        <a:rPr lang="en-US" sz="1800" b="0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;</a:t>
                      </a:r>
                      <a:r>
                        <a:rPr lang="ru-RU" sz="1800" b="0" dirty="0" smtClean="0">
                          <a:solidFill>
                            <a:srgbClr val="7030A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0" dirty="0" smtClean="0">
                          <a:latin typeface="+mn-lt"/>
                          <a:ea typeface="Times New Roman"/>
                          <a:cs typeface="Times New Roman"/>
                        </a:rPr>
                        <a:t>(y=</a:t>
                      </a:r>
                      <a:r>
                        <a:rPr lang="en-US" sz="1800" b="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0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    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выше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1,2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sz="18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y=b ;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(y=</a:t>
                      </a:r>
                      <a:r>
                        <a:rPr lang="en-US" sz="1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-</a:t>
                      </a:r>
                      <a:r>
                        <a:rPr lang="en-US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2)</a:t>
                      </a:r>
                      <a:r>
                        <a:rPr lang="ru-RU" sz="1800" b="1" dirty="0" smtClean="0">
                          <a:latin typeface="Calibri"/>
                          <a:ea typeface="Times New Roman"/>
                          <a:cs typeface="Times New Roman"/>
                        </a:rPr>
                        <a:t>          </a:t>
                      </a:r>
                      <a:r>
                        <a:rPr lang="en-US" sz="1800" b="1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smtClean="0">
                          <a:latin typeface="+mn-lt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en-US" sz="18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ox</a:t>
                      </a:r>
                      <a:endParaRPr lang="ru-RU" sz="18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ниже 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en-US" sz="1800" dirty="0" smtClean="0">
                          <a:latin typeface="Calibri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(3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8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четверти)</a:t>
                      </a:r>
                      <a:endParaRPr lang="ru-RU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7030A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y=0  </a:t>
                      </a: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совпадает</a:t>
                      </a:r>
                      <a:r>
                        <a:rPr lang="ru-RU" sz="2000" b="0" baseline="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с ох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>
            <a:off x="214282" y="285728"/>
            <a:ext cx="928694" cy="7143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7108843" y="2107397"/>
            <a:ext cx="927900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786578" y="2143116"/>
            <a:ext cx="164307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7179487" y="1678769"/>
            <a:ext cx="928694" cy="857256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358082" y="3929066"/>
            <a:ext cx="114300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929454" y="3998916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215206" y="3500438"/>
            <a:ext cx="1285884" cy="928694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7215603" y="5643181"/>
            <a:ext cx="1143008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7000892" y="5641990"/>
            <a:ext cx="1714512" cy="1588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286776" y="20716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8572528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8501090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7358082" y="14880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7715272" y="328612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7572396" y="491705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7500958" y="21431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7858148" y="392906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715272" y="55599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 flipH="1" flipV="1">
            <a:off x="4750595" y="5893611"/>
            <a:ext cx="1071570" cy="1588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357686" y="5786454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357686" y="6072206"/>
            <a:ext cx="2000264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072066" y="528638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6143636" y="57150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5214942" y="56435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33" name="Прямая со стрелкой 32"/>
          <p:cNvCxnSpPr/>
          <p:nvPr/>
        </p:nvCxnSpPr>
        <p:spPr>
          <a:xfrm rot="5400000" flipH="1" flipV="1">
            <a:off x="1964513" y="5893611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428728" y="6143644"/>
            <a:ext cx="235745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571868" y="60722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2214546" y="535782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357422" y="607220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1571604" y="5786454"/>
            <a:ext cx="2143140" cy="158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H="1" flipV="1">
            <a:off x="1822034" y="2035562"/>
            <a:ext cx="1214446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1571604" y="2070090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357422" y="191666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5214942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2357422" y="405980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5214942" y="213097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6143636" y="205953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3357554" y="192880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8896376" y="26812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5072066" y="134515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2214546" y="127371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 flipV="1">
            <a:off x="1643042" y="1500174"/>
            <a:ext cx="1143008" cy="107157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 flipH="1" flipV="1">
            <a:off x="4607719" y="2035165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4357686" y="2143116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4929190" y="1571612"/>
            <a:ext cx="1357322" cy="107157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 flipH="1" flipV="1">
            <a:off x="1857753" y="4000107"/>
            <a:ext cx="1143008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1571604" y="4071942"/>
            <a:ext cx="207170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6296036" y="586741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3428992" y="400050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5000628" y="335756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2214546" y="342900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ru-RU" dirty="0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10800000">
            <a:off x="2071670" y="3643314"/>
            <a:ext cx="1143008" cy="78581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 rot="5400000" flipH="1" flipV="1">
            <a:off x="4786314" y="3929066"/>
            <a:ext cx="100013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>
            <a:off x="4500562" y="3929066"/>
            <a:ext cx="192882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4643438" y="3643314"/>
            <a:ext cx="1000132" cy="785818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6215074" y="385762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является графиком функции и как он расположен?</a:t>
            </a:r>
            <a:endParaRPr lang="ru-RU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500174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а) </a:t>
            </a:r>
            <a:r>
              <a:rPr lang="en-US" sz="4000" dirty="0" smtClean="0"/>
              <a:t>y= -3x + 5</a:t>
            </a:r>
          </a:p>
          <a:p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214554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б) </a:t>
            </a:r>
            <a:r>
              <a:rPr lang="en-US" sz="4000" dirty="0" smtClean="0"/>
              <a:t>y=   </a:t>
            </a:r>
            <a:r>
              <a:rPr lang="ru-RU" sz="4000" dirty="0" smtClean="0"/>
              <a:t>  </a:t>
            </a:r>
            <a:r>
              <a:rPr lang="en-US" sz="4000" dirty="0" smtClean="0"/>
              <a:t>x </a:t>
            </a:r>
          </a:p>
          <a:p>
            <a:r>
              <a:rPr lang="ru-RU" sz="4000" dirty="0" smtClean="0"/>
              <a:t>    </a:t>
            </a:r>
            <a:endParaRPr lang="ru-RU" sz="40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785918" y="2143116"/>
          <a:ext cx="504828" cy="911230"/>
        </p:xfrm>
        <a:graphic>
          <a:graphicData uri="http://schemas.openxmlformats.org/presentationml/2006/ole">
            <p:oleObj spid="_x0000_s36866" name="Формула" r:id="rId3" imgW="152280" imgH="39348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2928934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в) </a:t>
            </a:r>
            <a:r>
              <a:rPr lang="en-US" sz="4000" dirty="0" smtClean="0"/>
              <a:t>y= -</a:t>
            </a:r>
            <a:r>
              <a:rPr lang="ru-RU" sz="4000" dirty="0" smtClean="0"/>
              <a:t>3</a:t>
            </a:r>
            <a:endParaRPr lang="en-US" sz="4000" dirty="0" smtClean="0"/>
          </a:p>
          <a:p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3643314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г) </a:t>
            </a:r>
            <a:r>
              <a:rPr lang="en-US" sz="4000" dirty="0" smtClean="0"/>
              <a:t>y= </a:t>
            </a:r>
          </a:p>
          <a:p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714348" y="4429132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/>
              <a:t>д</a:t>
            </a:r>
            <a:r>
              <a:rPr lang="ru-RU" sz="4000" dirty="0" smtClean="0"/>
              <a:t>) </a:t>
            </a:r>
            <a:r>
              <a:rPr lang="en-US" sz="4000" dirty="0" smtClean="0"/>
              <a:t>y=</a:t>
            </a:r>
          </a:p>
          <a:p>
            <a:endParaRPr lang="ru-RU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1785918" y="3500438"/>
          <a:ext cx="1571636" cy="1001242"/>
        </p:xfrm>
        <a:graphic>
          <a:graphicData uri="http://schemas.openxmlformats.org/presentationml/2006/ole">
            <p:oleObj spid="_x0000_s36867" name="Формула" r:id="rId4" imgW="431640" imgH="393480" progId="Equation.3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1857356" y="4357694"/>
          <a:ext cx="504825" cy="911225"/>
        </p:xfrm>
        <a:graphic>
          <a:graphicData uri="http://schemas.openxmlformats.org/presentationml/2006/ole">
            <p:oleObj spid="_x0000_s36868" name="Формула" r:id="rId5" imgW="152280" imgH="393480" progId="Equation.3">
              <p:embed/>
            </p:oleObj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14348" y="5286388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е) </a:t>
            </a:r>
            <a:r>
              <a:rPr lang="en-US" sz="4000" dirty="0" smtClean="0"/>
              <a:t>y= </a:t>
            </a:r>
            <a:r>
              <a:rPr lang="ru-RU" sz="4000" dirty="0" smtClean="0"/>
              <a:t>0</a:t>
            </a:r>
            <a:endParaRPr lang="en-US" sz="4000" dirty="0" smtClean="0"/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Цели урока</a:t>
            </a: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621508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сформулировать определение линейной функции, представление о  ее графике;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выявить  роль параметров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расположении графика линейной функции;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формировать умение строить график линейной функции;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развитее умения анализировать, обобщать, делать выводы; развитие логического мышления;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навыков самостоятельной, взаимоконтроля, самоконтроля деятельности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ru-RU" sz="53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Постановка домашнего задания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714488"/>
            <a:ext cx="8215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№ 314, 318, 320, </a:t>
            </a:r>
          </a:p>
          <a:p>
            <a:r>
              <a:rPr lang="ru-RU" sz="4800" dirty="0" smtClean="0"/>
              <a:t>№ 336(а)-на повторение темы «Решение уравнений»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Итоги урока: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92867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Подведение итогов урока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Дайте определение линейной функции?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является графиком линейной функции?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влияют параметры </a:t>
            </a: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en-US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расположение графика линейной функции?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 алгоритм построения графика линейной функции?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43174" y="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ошибку: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8" y="714356"/>
            <a:ext cx="278608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86512" y="642918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Верно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-32" y="3357562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4282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928662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64317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00036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35755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214546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35808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0082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85918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785918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85918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785918" y="378460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85918" y="449898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785918" y="414179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143504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5072860" y="3356768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28743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00102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5572926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00155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6430182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64383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58016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58016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58016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858016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858016" y="450057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858016" y="378619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858016" y="414338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858016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85918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35900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7186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857252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2000232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7072330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2143108" y="338608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929454" y="33146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1857356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9" name="TextBox 58"/>
          <p:cNvSpPr txBox="1"/>
          <p:nvPr/>
        </p:nvSpPr>
        <p:spPr>
          <a:xfrm>
            <a:off x="7215206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0" name="TextBox 59"/>
          <p:cNvSpPr txBox="1"/>
          <p:nvPr/>
        </p:nvSpPr>
        <p:spPr>
          <a:xfrm>
            <a:off x="1571604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1" name="TextBox 60"/>
          <p:cNvSpPr txBox="1"/>
          <p:nvPr/>
        </p:nvSpPr>
        <p:spPr>
          <a:xfrm>
            <a:off x="6643702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428596" y="2714620"/>
            <a:ext cx="3286148" cy="1588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2928926" y="221455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2x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5400000">
            <a:off x="5250661" y="2464587"/>
            <a:ext cx="3429024" cy="207170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 rot="18075508">
            <a:off x="7209017" y="166334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2x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2857488" y="2214554"/>
            <a:ext cx="1071570" cy="500066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071802" y="178592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y = 2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0" grpId="0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43174" y="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ошибку: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8" y="714356"/>
            <a:ext cx="278608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86512" y="642918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Верно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-32" y="3357562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4282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928662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64317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00036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35755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214546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35808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0082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85918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785918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85918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785918" y="378460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85918" y="449898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785918" y="414179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143504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5072860" y="3356768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28743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00102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5572926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00155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6430182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64383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58016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58016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58016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858016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858016" y="450057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858016" y="378619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858016" y="414338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858016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85918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35900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7186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857252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2000232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7072330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2143108" y="338608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929454" y="33146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1857356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9" name="TextBox 58"/>
          <p:cNvSpPr txBox="1"/>
          <p:nvPr/>
        </p:nvSpPr>
        <p:spPr>
          <a:xfrm>
            <a:off x="7215206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0" name="TextBox 59"/>
          <p:cNvSpPr txBox="1"/>
          <p:nvPr/>
        </p:nvSpPr>
        <p:spPr>
          <a:xfrm>
            <a:off x="1571604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1" name="TextBox 60"/>
          <p:cNvSpPr txBox="1"/>
          <p:nvPr/>
        </p:nvSpPr>
        <p:spPr>
          <a:xfrm>
            <a:off x="6643702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rot="5400000" flipH="1" flipV="1">
            <a:off x="142844" y="2285992"/>
            <a:ext cx="3571900" cy="2286016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 rot="18181514">
            <a:off x="1945410" y="1807377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x +1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 rot="10800000" flipV="1">
            <a:off x="5286380" y="2143116"/>
            <a:ext cx="2786082" cy="2357454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 rot="19204358">
            <a:off x="7072330" y="1785926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x+1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flipV="1">
            <a:off x="2071670" y="1785926"/>
            <a:ext cx="1214446" cy="42862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 rot="18351846">
            <a:off x="2093495" y="1081912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y = 2x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4" grpId="0"/>
      <p:bldP spid="7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43174" y="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ошибку: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8" y="714356"/>
            <a:ext cx="278608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86512" y="642918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Верно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-32" y="3357562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4282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928662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64317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00036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35755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214546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35808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0082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85918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785918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85918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785918" y="378460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85918" y="449898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785918" y="414179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143504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5072860" y="3356768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28743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00102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5572926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00155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6430182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64383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58016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58016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58016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858016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858016" y="450057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858016" y="378619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858016" y="414338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858016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85918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35900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7186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857252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2000232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7072330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2143108" y="338608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929454" y="33146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1857356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9" name="TextBox 58"/>
          <p:cNvSpPr txBox="1"/>
          <p:nvPr/>
        </p:nvSpPr>
        <p:spPr>
          <a:xfrm>
            <a:off x="7215206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0" name="TextBox 59"/>
          <p:cNvSpPr txBox="1"/>
          <p:nvPr/>
        </p:nvSpPr>
        <p:spPr>
          <a:xfrm>
            <a:off x="1571604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1" name="TextBox 60"/>
          <p:cNvSpPr txBox="1"/>
          <p:nvPr/>
        </p:nvSpPr>
        <p:spPr>
          <a:xfrm>
            <a:off x="6643702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V="1">
            <a:off x="285720" y="1428736"/>
            <a:ext cx="3214710" cy="2643206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 rot="19132140">
            <a:off x="2653969" y="1604818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x - 2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V="1">
            <a:off x="2500298" y="1643050"/>
            <a:ext cx="1500198" cy="28575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 rot="19190037">
            <a:off x="2585850" y="1099982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y = x+2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V="1">
            <a:off x="6143636" y="2571744"/>
            <a:ext cx="2643206" cy="2286016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 rot="19132140">
            <a:off x="7797505" y="2462073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x - 2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3" grpId="0"/>
      <p:bldP spid="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43174" y="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ошибку: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8" y="714356"/>
            <a:ext cx="278608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86512" y="642918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Верно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-32" y="3357562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4282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928662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64317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00036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35755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214546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35808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0082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85918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785918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85918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785918" y="378460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85918" y="449898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785918" y="414179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143504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5072860" y="3356768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28743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00102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5572926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00155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6430182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64383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58016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58016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58016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858016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858016" y="450057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858016" y="378619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858016" y="414338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858016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85918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35900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7186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857252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2000232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7072330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2143108" y="338608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929454" y="33146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1857356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9" name="TextBox 58"/>
          <p:cNvSpPr txBox="1"/>
          <p:nvPr/>
        </p:nvSpPr>
        <p:spPr>
          <a:xfrm>
            <a:off x="7215206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0" name="TextBox 59"/>
          <p:cNvSpPr txBox="1"/>
          <p:nvPr/>
        </p:nvSpPr>
        <p:spPr>
          <a:xfrm>
            <a:off x="1571604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1" name="TextBox 60"/>
          <p:cNvSpPr txBox="1"/>
          <p:nvPr/>
        </p:nvSpPr>
        <p:spPr>
          <a:xfrm>
            <a:off x="6643702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rot="5400000">
            <a:off x="-392941" y="2607463"/>
            <a:ext cx="4643470" cy="1571636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 rot="17461933">
            <a:off x="2135043" y="1314112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-3x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>
            <a:off x="2143108" y="1142984"/>
            <a:ext cx="1000132" cy="10001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 rot="17297801">
            <a:off x="1898744" y="741412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y =3x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 rot="16200000" flipH="1">
            <a:off x="5214942" y="2714620"/>
            <a:ext cx="3571900" cy="1428760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 rot="4029808">
            <a:off x="7292557" y="4600279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-3x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4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43174" y="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ошибку: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8" y="714356"/>
            <a:ext cx="278608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86512" y="642918"/>
            <a:ext cx="1714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Верно</a:t>
            </a:r>
            <a:endParaRPr lang="ru-RU" sz="40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 flipH="1" flipV="1">
            <a:off x="-32" y="3357562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14282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928662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64317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00036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357554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214546" y="3429000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35808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0082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785918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785918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785918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785918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785918" y="378460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785918" y="449898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785918" y="4141792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143504" y="3429000"/>
            <a:ext cx="36433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5072860" y="3356768"/>
            <a:ext cx="3856858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28743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00102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5572926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00155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6430182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7643834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58016" y="235743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58016" y="307181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58016" y="271462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858016" y="200024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858016" y="450057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6858016" y="378619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858016" y="414338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858016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785918" y="485776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8359008" y="3428206"/>
            <a:ext cx="284958" cy="7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7186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3" name="TextBox 52"/>
          <p:cNvSpPr txBox="1"/>
          <p:nvPr/>
        </p:nvSpPr>
        <p:spPr>
          <a:xfrm>
            <a:off x="8572528" y="328612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ru-RU" sz="2800" dirty="0"/>
          </a:p>
        </p:txBody>
      </p:sp>
      <p:sp>
        <p:nvSpPr>
          <p:cNvPr id="54" name="TextBox 53"/>
          <p:cNvSpPr txBox="1"/>
          <p:nvPr/>
        </p:nvSpPr>
        <p:spPr>
          <a:xfrm>
            <a:off x="2000232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5" name="TextBox 54"/>
          <p:cNvSpPr txBox="1"/>
          <p:nvPr/>
        </p:nvSpPr>
        <p:spPr>
          <a:xfrm>
            <a:off x="7072330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y</a:t>
            </a:r>
            <a:endParaRPr lang="ru-RU" sz="2800" dirty="0"/>
          </a:p>
        </p:txBody>
      </p:sp>
      <p:sp>
        <p:nvSpPr>
          <p:cNvPr id="56" name="TextBox 55"/>
          <p:cNvSpPr txBox="1"/>
          <p:nvPr/>
        </p:nvSpPr>
        <p:spPr>
          <a:xfrm>
            <a:off x="2143108" y="338608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929454" y="331464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1857356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0</a:t>
            </a:r>
            <a:endParaRPr lang="ru-RU" sz="2000" dirty="0"/>
          </a:p>
        </p:txBody>
      </p:sp>
      <p:sp>
        <p:nvSpPr>
          <p:cNvPr id="59" name="TextBox 58"/>
          <p:cNvSpPr txBox="1"/>
          <p:nvPr/>
        </p:nvSpPr>
        <p:spPr>
          <a:xfrm>
            <a:off x="7215206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0" name="TextBox 59"/>
          <p:cNvSpPr txBox="1"/>
          <p:nvPr/>
        </p:nvSpPr>
        <p:spPr>
          <a:xfrm>
            <a:off x="1571604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sp>
        <p:nvSpPr>
          <p:cNvPr id="61" name="TextBox 60"/>
          <p:cNvSpPr txBox="1"/>
          <p:nvPr/>
        </p:nvSpPr>
        <p:spPr>
          <a:xfrm>
            <a:off x="6643702" y="285749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</a:t>
            </a:r>
            <a:endParaRPr lang="ru-RU" sz="20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V="1">
            <a:off x="571472" y="2214554"/>
            <a:ext cx="3214710" cy="2643206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 rot="19132140">
            <a:off x="2653969" y="210488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1-x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72" name="Прямая соединительная линия 71"/>
          <p:cNvCxnSpPr/>
          <p:nvPr/>
        </p:nvCxnSpPr>
        <p:spPr>
          <a:xfrm flipV="1">
            <a:off x="2500298" y="2214554"/>
            <a:ext cx="1500198" cy="28575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 rot="19190037">
            <a:off x="2585851" y="1671487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y = x-1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6072198" y="2214554"/>
            <a:ext cx="2857520" cy="2571768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 rot="2623790">
            <a:off x="7999958" y="3902903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y = 1-x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73" grpId="0"/>
      <p:bldP spid="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85720" y="428605"/>
            <a:ext cx="885828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Используемая литература: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Алгебра.7 класс: учебник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общеобраз.учреждений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/ [Ю.Н. Макарычев,  и др. ] ; под ред.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С.А.Теляковского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.- М.: Просвещение,2009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Алгебра. 7 класс: поурочные планы по учебнику Ю.Н. Макарычева и др./Т.Ю.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Дюмина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А.А. Махонина.- Волгоград: Учитель,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2011.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20716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1</a:t>
            </a:r>
            <a:r>
              <a:rPr lang="ru-RU" sz="4900" dirty="0" smtClean="0">
                <a:solidFill>
                  <a:srgbClr val="7030A0"/>
                </a:solidFill>
              </a:rPr>
              <a:t>.</a:t>
            </a:r>
            <a:r>
              <a:rPr lang="ru-RU" sz="4900" dirty="0" smtClean="0"/>
              <a:t> </a:t>
            </a:r>
            <a:r>
              <a:rPr lang="ru-RU" sz="49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Какие из функций являются прямой пропорциональностью</a:t>
            </a:r>
            <a:r>
              <a:rPr lang="en-US" sz="49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9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786058"/>
            <a:ext cx="4038600" cy="3340105"/>
          </a:xfrm>
        </p:spPr>
        <p:txBody>
          <a:bodyPr>
            <a:normAutofit lnSpcReduction="10000"/>
          </a:bodyPr>
          <a:lstStyle/>
          <a:p>
            <a:r>
              <a:rPr lang="ru-RU" i="1" u="sng" dirty="0" smtClean="0"/>
              <a:t>1 вариант</a:t>
            </a:r>
          </a:p>
          <a:p>
            <a:pPr>
              <a:buNone/>
            </a:pPr>
            <a:r>
              <a:rPr lang="ru-RU" sz="3200" dirty="0" smtClean="0"/>
              <a:t>а) </a:t>
            </a:r>
            <a:r>
              <a:rPr lang="en-US" sz="3200" dirty="0" smtClean="0"/>
              <a:t>y=13x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ru-RU" sz="3200" dirty="0" smtClean="0"/>
              <a:t>б)</a:t>
            </a:r>
            <a:r>
              <a:rPr lang="en-US" sz="3200" dirty="0" smtClean="0"/>
              <a:t> y=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ru-RU" sz="3200" dirty="0" smtClean="0"/>
              <a:t>в) </a:t>
            </a:r>
            <a:r>
              <a:rPr lang="en-US" sz="3200" dirty="0" smtClean="0"/>
              <a:t>y = </a:t>
            </a:r>
            <a:endParaRPr lang="ru-RU" sz="3200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714620"/>
            <a:ext cx="4038600" cy="34115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u="sng" dirty="0" smtClean="0"/>
              <a:t>2</a:t>
            </a:r>
            <a:r>
              <a:rPr lang="en-US" i="1" u="sng" dirty="0" smtClean="0"/>
              <a:t> </a:t>
            </a:r>
            <a:r>
              <a:rPr lang="ru-RU" i="1" u="sng" dirty="0" smtClean="0"/>
              <a:t>вариант</a:t>
            </a:r>
            <a:endParaRPr lang="en-US" i="1" u="sng" dirty="0" smtClean="0"/>
          </a:p>
          <a:p>
            <a:pPr>
              <a:buNone/>
            </a:pPr>
            <a:r>
              <a:rPr lang="ru-RU" sz="3200" dirty="0" smtClean="0"/>
              <a:t>а) </a:t>
            </a:r>
            <a:r>
              <a:rPr lang="en-US" sz="3200" dirty="0" smtClean="0"/>
              <a:t>y=</a:t>
            </a:r>
            <a:r>
              <a:rPr lang="ru-RU" sz="3200" dirty="0" smtClean="0"/>
              <a:t>-7</a:t>
            </a:r>
            <a:r>
              <a:rPr lang="en-US" sz="3200" dirty="0" smtClean="0"/>
              <a:t>x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ru-RU" sz="3200" dirty="0" smtClean="0"/>
              <a:t>б)</a:t>
            </a:r>
            <a:r>
              <a:rPr lang="en-US" sz="3200" dirty="0" smtClean="0"/>
              <a:t> y=</a:t>
            </a: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ru-RU" sz="3200" dirty="0" smtClean="0"/>
              <a:t>в) </a:t>
            </a:r>
            <a:r>
              <a:rPr lang="en-US" sz="3200" dirty="0" smtClean="0"/>
              <a:t>y =</a:t>
            </a:r>
            <a:endParaRPr lang="ru-RU" sz="3200" dirty="0" smtClean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571604" y="4000504"/>
          <a:ext cx="910001" cy="1128401"/>
        </p:xfrm>
        <a:graphic>
          <a:graphicData uri="http://schemas.openxmlformats.org/presentationml/2006/ole">
            <p:oleObj spid="_x0000_s3075" name="Формула" r:id="rId3" imgW="317160" imgH="393480" progId="Equation.3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1571604" y="5214950"/>
          <a:ext cx="714380" cy="1168686"/>
        </p:xfrm>
        <a:graphic>
          <a:graphicData uri="http://schemas.openxmlformats.org/presentationml/2006/ole">
            <p:oleObj spid="_x0000_s3077" name="Формула" r:id="rId4" imgW="203040" imgH="393480" progId="Equation.3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786446" y="5000636"/>
          <a:ext cx="642942" cy="1312184"/>
        </p:xfrm>
        <a:graphic>
          <a:graphicData uri="http://schemas.openxmlformats.org/presentationml/2006/ole">
            <p:oleObj spid="_x0000_s3079" name="Формула" r:id="rId5" imgW="228600" imgH="3934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/>
          </p:cNvGraphicFramePr>
          <p:nvPr/>
        </p:nvGraphicFramePr>
        <p:xfrm>
          <a:off x="1500166" y="1357298"/>
          <a:ext cx="6096000" cy="4064000"/>
        </p:xfrm>
        <a:graphic>
          <a:graphicData uri="http://schemas.openxmlformats.org/presentationml/2006/ole">
            <p:oleObj spid="_x0000_s3080" name="Формула" r:id="rId6" imgW="0" imgH="0" progId="Equation.3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5643570" y="4143380"/>
          <a:ext cx="812137" cy="857255"/>
        </p:xfrm>
        <a:graphic>
          <a:graphicData uri="http://schemas.openxmlformats.org/presentationml/2006/ole">
            <p:oleObj spid="_x0000_s3081" name="Формула" r:id="rId7" imgW="22860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20717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sz="4900" dirty="0" smtClean="0">
                <a:solidFill>
                  <a:srgbClr val="7030A0"/>
                </a:solidFill>
              </a:rPr>
              <a:t>2.</a:t>
            </a:r>
            <a:r>
              <a:rPr lang="ru-RU" sz="4900" dirty="0" smtClean="0"/>
              <a:t> </a:t>
            </a:r>
            <a:r>
              <a:rPr lang="ru-RU" sz="49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каких координатных четвертях проходит график функции </a:t>
            </a:r>
            <a:r>
              <a:rPr lang="en-US" sz="4900" i="1" dirty="0" smtClean="0"/>
              <a:t/>
            </a:r>
            <a:br>
              <a:rPr lang="en-US" sz="4900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714620"/>
            <a:ext cx="4038600" cy="3411543"/>
          </a:xfrm>
        </p:spPr>
        <p:txBody>
          <a:bodyPr/>
          <a:lstStyle/>
          <a:p>
            <a:pPr marL="514350" indent="-514350">
              <a:buNone/>
            </a:pPr>
            <a:r>
              <a:rPr lang="en-US" i="1" u="sng" dirty="0" smtClean="0"/>
              <a:t>1 </a:t>
            </a:r>
            <a:r>
              <a:rPr lang="ru-RU" i="1" u="sng" dirty="0" smtClean="0"/>
              <a:t>вариант</a:t>
            </a:r>
            <a:endParaRPr lang="en-US" i="1" u="sng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а</a:t>
            </a:r>
            <a:r>
              <a:rPr lang="ru-RU" sz="4000" dirty="0" smtClean="0"/>
              <a:t>) </a:t>
            </a:r>
            <a:r>
              <a:rPr lang="en-US" sz="4000" dirty="0" smtClean="0"/>
              <a:t>y= 50x</a:t>
            </a:r>
          </a:p>
          <a:p>
            <a:pPr marL="514350" indent="-514350">
              <a:buAutoNum type="alphaLcParenR"/>
            </a:pPr>
            <a:endParaRPr lang="en-US" sz="4000" dirty="0" smtClean="0"/>
          </a:p>
          <a:p>
            <a:pPr marL="514350" indent="-514350">
              <a:buNone/>
            </a:pPr>
            <a:r>
              <a:rPr lang="ru-RU" sz="4000" dirty="0" smtClean="0"/>
              <a:t>б) </a:t>
            </a:r>
            <a:r>
              <a:rPr lang="en-US" sz="4000" dirty="0" smtClean="0"/>
              <a:t>y= - </a:t>
            </a:r>
            <a:endParaRPr lang="ru-RU" sz="4000" dirty="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2000232" y="4857760"/>
          <a:ext cx="1071569" cy="1500198"/>
        </p:xfrm>
        <a:graphic>
          <a:graphicData uri="http://schemas.openxmlformats.org/presentationml/2006/ole">
            <p:oleObj spid="_x0000_s4099" name="Формула" r:id="rId3" imgW="228600" imgH="393480" progId="Equation.3">
              <p:embed/>
            </p:oleObj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2643182"/>
            <a:ext cx="4038600" cy="3482981"/>
          </a:xfrm>
        </p:spPr>
        <p:txBody>
          <a:bodyPr/>
          <a:lstStyle/>
          <a:p>
            <a:r>
              <a:rPr lang="ru-RU" i="1" u="sng" dirty="0" smtClean="0"/>
              <a:t>2 вариант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а) </a:t>
            </a:r>
            <a:r>
              <a:rPr lang="ru-RU" sz="4000" dirty="0" err="1" smtClean="0"/>
              <a:t>у=</a:t>
            </a:r>
            <a:r>
              <a:rPr lang="ru-RU" sz="4000" dirty="0" smtClean="0"/>
              <a:t> -7</a:t>
            </a:r>
            <a:r>
              <a:rPr lang="en-US" sz="4000" dirty="0" smtClean="0"/>
              <a:t>,</a:t>
            </a:r>
            <a:r>
              <a:rPr lang="ru-RU" sz="4000" dirty="0" smtClean="0"/>
              <a:t>8х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б)</a:t>
            </a:r>
            <a:r>
              <a:rPr lang="en-US" sz="4000" dirty="0" smtClean="0"/>
              <a:t> y=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8" name="Объект 7"/>
          <p:cNvGraphicFramePr>
            <a:graphicFrameLocks/>
          </p:cNvGraphicFramePr>
          <p:nvPr/>
        </p:nvGraphicFramePr>
        <p:xfrm>
          <a:off x="1357290" y="1500174"/>
          <a:ext cx="6096000" cy="4064000"/>
        </p:xfrm>
        <a:graphic>
          <a:graphicData uri="http://schemas.openxmlformats.org/presentationml/2006/ole">
            <p:oleObj spid="_x0000_s4100" name="Формула" r:id="rId4" imgW="0" imgH="0" progId="Equation.3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5929322" y="4929198"/>
          <a:ext cx="783514" cy="1428760"/>
        </p:xfrm>
        <a:graphic>
          <a:graphicData uri="http://schemas.openxmlformats.org/presentationml/2006/ole">
            <p:oleObj spid="_x0000_s4101" name="Формула" r:id="rId5" imgW="2156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3</a:t>
            </a: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Постройте график функции</a:t>
            </a:r>
            <a:endParaRPr lang="ru-RU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i="1" u="sng" dirty="0" smtClean="0"/>
              <a:t>1 вариант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sz="3600" dirty="0" smtClean="0"/>
              <a:t>y= - 1,5x</a:t>
            </a:r>
          </a:p>
          <a:p>
            <a:pPr>
              <a:buNone/>
            </a:pPr>
            <a:r>
              <a:rPr lang="en-US" sz="3600" dirty="0" smtClean="0"/>
              <a:t>(</a:t>
            </a:r>
            <a:r>
              <a:rPr lang="ru-RU" sz="3600" dirty="0" smtClean="0"/>
              <a:t>за единицу взять 2 клетки)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i="1" u="sng" dirty="0" smtClean="0"/>
              <a:t>2 вариант</a:t>
            </a:r>
          </a:p>
          <a:p>
            <a:endParaRPr lang="ru-RU" dirty="0" smtClean="0"/>
          </a:p>
          <a:p>
            <a:pPr>
              <a:buNone/>
            </a:pPr>
            <a:r>
              <a:rPr lang="en-US" sz="3600" dirty="0" smtClean="0"/>
              <a:t>y= </a:t>
            </a:r>
            <a:r>
              <a:rPr lang="ru-RU" sz="3600" dirty="0" smtClean="0"/>
              <a:t> 0</a:t>
            </a:r>
            <a:r>
              <a:rPr lang="en-US" sz="3600" dirty="0" smtClean="0"/>
              <a:t>,5x</a:t>
            </a:r>
          </a:p>
          <a:p>
            <a:pPr>
              <a:buNone/>
            </a:pPr>
            <a:r>
              <a:rPr lang="en-US" sz="3600" dirty="0" smtClean="0"/>
              <a:t>(</a:t>
            </a:r>
            <a:r>
              <a:rPr lang="ru-RU" sz="3600" dirty="0" smtClean="0"/>
              <a:t>за единицу взять 2 клетки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85725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928670"/>
            <a:ext cx="4281518" cy="5357850"/>
          </a:xfrm>
        </p:spPr>
        <p:txBody>
          <a:bodyPr/>
          <a:lstStyle/>
          <a:p>
            <a:r>
              <a:rPr lang="ru-RU" sz="3600" dirty="0" smtClean="0"/>
              <a:t>1. </a:t>
            </a:r>
            <a:r>
              <a:rPr lang="ru-RU" sz="3600" dirty="0" smtClean="0">
                <a:solidFill>
                  <a:srgbClr val="7030A0"/>
                </a:solidFill>
              </a:rPr>
              <a:t>а ; б</a:t>
            </a:r>
          </a:p>
          <a:p>
            <a:r>
              <a:rPr lang="ru-RU" sz="3600" dirty="0" smtClean="0"/>
              <a:t>2. а)  </a:t>
            </a:r>
            <a:r>
              <a:rPr lang="ru-RU" sz="3600" dirty="0" smtClean="0">
                <a:solidFill>
                  <a:srgbClr val="7030A0"/>
                </a:solidFill>
              </a:rPr>
              <a:t>1; 3     </a:t>
            </a:r>
            <a:r>
              <a:rPr lang="ru-RU" sz="3600" dirty="0" smtClean="0"/>
              <a:t>б) </a:t>
            </a:r>
            <a:r>
              <a:rPr lang="ru-RU" sz="3600" dirty="0" smtClean="0">
                <a:solidFill>
                  <a:srgbClr val="7030A0"/>
                </a:solidFill>
              </a:rPr>
              <a:t>2; 4</a:t>
            </a:r>
          </a:p>
          <a:p>
            <a:r>
              <a:rPr lang="ru-RU" sz="3600" dirty="0" smtClean="0"/>
              <a:t>3.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-36545" y="4250537"/>
            <a:ext cx="3501256" cy="79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85720" y="3429000"/>
            <a:ext cx="3929090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1929588" y="342820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285190" y="3428206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2642380" y="342820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2999570" y="3428206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285058" y="342820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358348" y="342820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500166" y="3784602"/>
            <a:ext cx="357190" cy="1588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500166" y="3429000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00166" y="4141792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500166" y="4498982"/>
            <a:ext cx="357190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00166" y="4856172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500166" y="5213362"/>
            <a:ext cx="357190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43042" y="3286124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0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14546" y="3429000"/>
            <a:ext cx="276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1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28926" y="3429000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2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00496" y="3357562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х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1714480" y="2285992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</a:t>
            </a:r>
            <a:endParaRPr lang="ru-RU" sz="2400" dirty="0"/>
          </a:p>
        </p:txBody>
      </p:sp>
      <p:sp>
        <p:nvSpPr>
          <p:cNvPr id="30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000108"/>
            <a:ext cx="4210050" cy="5286412"/>
          </a:xfrm>
        </p:spPr>
        <p:txBody>
          <a:bodyPr/>
          <a:lstStyle/>
          <a:p>
            <a:r>
              <a:rPr lang="ru-RU" sz="3600" dirty="0" smtClean="0"/>
              <a:t>1. </a:t>
            </a:r>
            <a:r>
              <a:rPr lang="ru-RU" sz="3600" dirty="0" smtClean="0">
                <a:solidFill>
                  <a:srgbClr val="7030A0"/>
                </a:solidFill>
              </a:rPr>
              <a:t>а ; в</a:t>
            </a:r>
          </a:p>
          <a:p>
            <a:r>
              <a:rPr lang="ru-RU" sz="3600" dirty="0" smtClean="0"/>
              <a:t>2. а)  </a:t>
            </a:r>
            <a:r>
              <a:rPr lang="ru-RU" sz="3600" dirty="0" smtClean="0">
                <a:solidFill>
                  <a:srgbClr val="7030A0"/>
                </a:solidFill>
              </a:rPr>
              <a:t>2; 4     </a:t>
            </a:r>
            <a:r>
              <a:rPr lang="ru-RU" sz="3600" dirty="0" smtClean="0"/>
              <a:t>б) </a:t>
            </a:r>
            <a:r>
              <a:rPr lang="ru-RU" sz="3600" dirty="0" smtClean="0">
                <a:solidFill>
                  <a:srgbClr val="7030A0"/>
                </a:solidFill>
              </a:rPr>
              <a:t>1; 3</a:t>
            </a:r>
          </a:p>
          <a:p>
            <a:r>
              <a:rPr lang="ru-RU" sz="3600" dirty="0" smtClean="0"/>
              <a:t>3. 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500166" y="3071810"/>
            <a:ext cx="357190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285852" y="2500306"/>
            <a:ext cx="276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1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500166" y="2713032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500166" y="5570552"/>
            <a:ext cx="35719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223938" y="5357826"/>
            <a:ext cx="490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-3</a:t>
            </a:r>
            <a:endParaRPr lang="ru-RU" sz="2400" dirty="0">
              <a:solidFill>
                <a:srgbClr val="7030A0"/>
              </a:solidFill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16200000" flipH="1">
            <a:off x="535753" y="3178967"/>
            <a:ext cx="3500462" cy="2286016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4929190" y="4143380"/>
            <a:ext cx="3929090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 flipH="1" flipV="1">
            <a:off x="4250529" y="4107661"/>
            <a:ext cx="3501256" cy="79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8572528" y="4071942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х</a:t>
            </a:r>
            <a:endParaRPr lang="ru-RU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6000760" y="2214554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</a:t>
            </a:r>
            <a:endParaRPr lang="ru-RU" sz="2400" dirty="0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857884" y="3429000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857884" y="3786190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857884" y="4498982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857884" y="4856172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5857884" y="3071810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6215868" y="414258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6573058" y="4142586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6930248" y="414258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>
            <a:off x="7287438" y="4142586"/>
            <a:ext cx="28575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7643040" y="4142586"/>
            <a:ext cx="285752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5572926" y="4142586"/>
            <a:ext cx="285752" cy="1588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510350" y="4071942"/>
            <a:ext cx="276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1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215206" y="4110343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2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929322" y="4071942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0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572132" y="3143248"/>
            <a:ext cx="276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1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3071802" y="5572140"/>
            <a:ext cx="62435" cy="57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rot="10800000" flipV="1">
            <a:off x="4929190" y="3214686"/>
            <a:ext cx="2928958" cy="1500198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Овал 76"/>
          <p:cNvSpPr/>
          <p:nvPr/>
        </p:nvSpPr>
        <p:spPr>
          <a:xfrm>
            <a:off x="7429520" y="3357562"/>
            <a:ext cx="62435" cy="57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 rot="5400000">
            <a:off x="1500178" y="3786178"/>
            <a:ext cx="6143644" cy="1588"/>
          </a:xfrm>
          <a:prstGeom prst="line">
            <a:avLst/>
          </a:prstGeom>
          <a:ln w="539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57158" y="486771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u="sng" dirty="0" smtClean="0">
                <a:solidFill>
                  <a:srgbClr val="002060"/>
                </a:solidFill>
              </a:rPr>
              <a:t>1 вариант</a:t>
            </a:r>
            <a:endParaRPr lang="ru-RU" sz="3200" i="1" u="sng" dirty="0">
              <a:solidFill>
                <a:srgbClr val="00206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643438" y="428604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u="sng" dirty="0" smtClean="0">
                <a:solidFill>
                  <a:srgbClr val="002060"/>
                </a:solidFill>
              </a:rPr>
              <a:t>2 вариант</a:t>
            </a:r>
            <a:endParaRPr lang="ru-RU" sz="3200" i="1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71438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Линейная функция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643998" cy="3286148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 , которую можно задать формулой  вида </a:t>
            </a:r>
            <a:r>
              <a:rPr lang="en-US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 = </a:t>
            </a:r>
            <a:r>
              <a:rPr lang="en-US" sz="44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kx</a:t>
            </a:r>
            <a:r>
              <a:rPr lang="en-US" sz="4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b</a:t>
            </a:r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где </a:t>
            </a:r>
            <a:r>
              <a:rPr lang="en-US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независимая переменная, </a:t>
            </a:r>
            <a:r>
              <a:rPr lang="en-US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k, b - </a:t>
            </a:r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некоторые числа</a:t>
            </a:r>
            <a:endParaRPr lang="ru-RU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№316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357298"/>
            <a:ext cx="2209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a</a:t>
            </a:r>
            <a:r>
              <a:rPr lang="ru-RU" sz="3600" dirty="0" smtClean="0"/>
              <a:t>) </a:t>
            </a:r>
            <a:r>
              <a:rPr lang="en-US" sz="3600" dirty="0" smtClean="0"/>
              <a:t>y=2x-3  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1405582"/>
            <a:ext cx="47123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линейная функция,      </a:t>
            </a:r>
            <a:r>
              <a:rPr lang="en-US" sz="3200" dirty="0" smtClean="0"/>
              <a:t>k=2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2337" y="2071678"/>
            <a:ext cx="18165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б)</a:t>
            </a:r>
            <a:r>
              <a:rPr lang="en-US" sz="3600" dirty="0" smtClean="0"/>
              <a:t>y=7-9x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43174" y="2071678"/>
            <a:ext cx="1500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y=-9x+7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04433" y="2143116"/>
            <a:ext cx="4465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линейная функция,  </a:t>
            </a:r>
            <a:r>
              <a:rPr lang="en-US" sz="3200" dirty="0" smtClean="0"/>
              <a:t>k=-9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4429132"/>
            <a:ext cx="4317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линейная функция,    </a:t>
            </a:r>
            <a:r>
              <a:rPr lang="en-US" sz="3200" dirty="0" smtClean="0"/>
              <a:t>k=</a:t>
            </a:r>
            <a:endParaRPr lang="ru-RU" sz="3200" dirty="0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1029" name="Формула" r:id="rId3" imgW="914400" imgH="215640" progId="Equation.3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642910" y="2714620"/>
          <a:ext cx="2281407" cy="1285884"/>
        </p:xfrm>
        <a:graphic>
          <a:graphicData uri="http://schemas.openxmlformats.org/presentationml/2006/ole">
            <p:oleObj spid="_x0000_s1031" name="Формула" r:id="rId4" imgW="698400" imgH="393480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34" name="Формула" r:id="rId5" imgW="0" imgH="0" progId="Equation.3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7643835" y="4143380"/>
          <a:ext cx="928694" cy="1071570"/>
        </p:xfrm>
        <a:graphic>
          <a:graphicData uri="http://schemas.openxmlformats.org/presentationml/2006/ole">
            <p:oleObj spid="_x0000_s1035" name="Формула" r:id="rId6" imgW="152280" imgH="393480" progId="Equation.3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785786" y="4143380"/>
          <a:ext cx="2286016" cy="1337104"/>
        </p:xfrm>
        <a:graphic>
          <a:graphicData uri="http://schemas.openxmlformats.org/presentationml/2006/ole">
            <p:oleObj spid="_x0000_s1036" name="Формула" r:id="rId7" imgW="6728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642919"/>
            <a:ext cx="6733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функция </a:t>
            </a:r>
            <a:r>
              <a:rPr lang="ru-RU" sz="3200" dirty="0" err="1" smtClean="0"/>
              <a:t>нелин</a:t>
            </a:r>
            <a:r>
              <a:rPr lang="ru-RU" sz="3200" dirty="0" smtClean="0"/>
              <a:t>. т</a:t>
            </a:r>
            <a:r>
              <a:rPr lang="en-US" sz="3200" dirty="0" smtClean="0"/>
              <a:t>.</a:t>
            </a:r>
            <a:r>
              <a:rPr lang="ru-RU" sz="3200" dirty="0" smtClean="0"/>
              <a:t>к</a:t>
            </a:r>
            <a:r>
              <a:rPr lang="en-US" sz="3200" dirty="0" smtClean="0"/>
              <a:t>.</a:t>
            </a:r>
            <a:r>
              <a:rPr lang="ru-RU" sz="3200" dirty="0" smtClean="0"/>
              <a:t> </a:t>
            </a:r>
            <a:r>
              <a:rPr lang="en-US" sz="3200" dirty="0" smtClean="0"/>
              <a:t>x </a:t>
            </a:r>
            <a:r>
              <a:rPr lang="ru-RU" sz="3200" dirty="0" smtClean="0"/>
              <a:t>в знаменателе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572140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линейная функция,      </a:t>
            </a:r>
            <a:r>
              <a:rPr lang="en-US" sz="3200" dirty="0" smtClean="0"/>
              <a:t>k=2</a:t>
            </a:r>
            <a:endParaRPr lang="ru-RU" sz="3200" dirty="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42844" y="428604"/>
          <a:ext cx="2154662" cy="1214446"/>
        </p:xfrm>
        <a:graphic>
          <a:graphicData uri="http://schemas.openxmlformats.org/presentationml/2006/ole">
            <p:oleObj spid="_x0000_s2052" name="Формула" r:id="rId3" imgW="698400" imgH="39348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142844" y="1857364"/>
          <a:ext cx="2762267" cy="828680"/>
        </p:xfrm>
        <a:graphic>
          <a:graphicData uri="http://schemas.openxmlformats.org/presentationml/2006/ole">
            <p:oleObj spid="_x0000_s2054" name="Формула" r:id="rId4" imgW="761760" imgH="22860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214710" y="1928802"/>
            <a:ext cx="6072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функция </a:t>
            </a:r>
            <a:r>
              <a:rPr lang="ru-RU" sz="3200" dirty="0" err="1" smtClean="0"/>
              <a:t>нелин</a:t>
            </a:r>
            <a:r>
              <a:rPr lang="ru-RU" sz="3200" dirty="0" smtClean="0"/>
              <a:t>. т</a:t>
            </a:r>
            <a:r>
              <a:rPr lang="en-US" sz="3200" dirty="0" smtClean="0"/>
              <a:t>.</a:t>
            </a:r>
            <a:r>
              <a:rPr lang="ru-RU" sz="3200" dirty="0" smtClean="0"/>
              <a:t>к</a:t>
            </a:r>
            <a:r>
              <a:rPr lang="en-US" sz="3200" dirty="0" smtClean="0"/>
              <a:t>.</a:t>
            </a:r>
            <a:r>
              <a:rPr lang="ru-RU" sz="3200" dirty="0" smtClean="0"/>
              <a:t> </a:t>
            </a:r>
            <a:r>
              <a:rPr lang="en-US" sz="3200" dirty="0" smtClean="0"/>
              <a:t>x </a:t>
            </a:r>
            <a:r>
              <a:rPr lang="ru-RU" sz="3200" dirty="0" smtClean="0"/>
              <a:t>в квадрате</a:t>
            </a:r>
            <a:endParaRPr lang="ru-RU" sz="3200" dirty="0"/>
          </a:p>
        </p:txBody>
      </p:sp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142844" y="2714620"/>
          <a:ext cx="3095746" cy="1411296"/>
        </p:xfrm>
        <a:graphic>
          <a:graphicData uri="http://schemas.openxmlformats.org/presentationml/2006/ole">
            <p:oleObj spid="_x0000_s2056" name="Формула" r:id="rId5" imgW="863280" imgH="393480" progId="Equation.3">
              <p:embed/>
            </p:oleObj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214282" y="4071942"/>
          <a:ext cx="7189889" cy="1428760"/>
        </p:xfrm>
        <a:graphic>
          <a:graphicData uri="http://schemas.openxmlformats.org/presentationml/2006/ole">
            <p:oleObj spid="_x0000_s2058" name="Формула" r:id="rId6" imgW="1981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1060</Words>
  <PresentationFormat>Экран (4:3)</PresentationFormat>
  <Paragraphs>400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Формула</vt:lpstr>
      <vt:lpstr>Понятие  линейной  функции  и ее график  7класс</vt:lpstr>
      <vt:lpstr>Цели урока:</vt:lpstr>
      <vt:lpstr> 1. Какие из функций являются прямой пропорциональностью.  </vt:lpstr>
      <vt:lpstr> 2. В каких координатных четвертях проходит график функции   </vt:lpstr>
      <vt:lpstr>3. Постройте график функции</vt:lpstr>
      <vt:lpstr>Ответы</vt:lpstr>
      <vt:lpstr>Линейная функция</vt:lpstr>
      <vt:lpstr>№316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Что является графиком функции и как он расположен?</vt:lpstr>
      <vt:lpstr>Постановка домашнего задания.  </vt:lpstr>
      <vt:lpstr>Итоги урока: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Вопрос1</dc:title>
  <dc:creator>Пользователь</dc:creator>
  <cp:lastModifiedBy>петровка</cp:lastModifiedBy>
  <cp:revision>59</cp:revision>
  <dcterms:created xsi:type="dcterms:W3CDTF">2011-11-06T14:19:04Z</dcterms:created>
  <dcterms:modified xsi:type="dcterms:W3CDTF">2001-12-31T21:27:19Z</dcterms:modified>
</cp:coreProperties>
</file>