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Default Extension="package" ContentType="application/vnd.openxmlformats-officedocument.package"/>
  <Override PartName="/ppt/slideLayouts/slideLayout10.xml" ContentType="application/vnd.openxmlformats-officedocument.presentationml.slideLayout+xml"/>
  <Default Extension="gif" ContentType="image/gif"/>
  <Default Extension="vml" ContentType="application/vnd.openxmlformats-officedocument.vmlDrawing"/>
  <Override PartName="/ppt/charts/chart6.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0" r:id="rId3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059" autoAdjust="0"/>
    <p:restoredTop sz="99870" autoAdjust="0"/>
  </p:normalViewPr>
  <p:slideViewPr>
    <p:cSldViewPr>
      <p:cViewPr varScale="1">
        <p:scale>
          <a:sx n="75" d="100"/>
          <a:sy n="75" d="100"/>
        </p:scale>
        <p:origin x="-33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package1.package"/></Relationships>
</file>

<file path=ppt/charts/_rels/chart2.xml.rels><?xml version="1.0" encoding="UTF-8" standalone="yes"?>
<Relationships xmlns="http://schemas.openxmlformats.org/package/2006/relationships"><Relationship Id="rId1" Type="http://schemas.openxmlformats.org/officeDocument/2006/relationships/package" Target="../embeddings/package2.package"/></Relationships>
</file>

<file path=ppt/charts/_rels/chart3.xml.rels><?xml version="1.0" encoding="UTF-8" standalone="yes"?>
<Relationships xmlns="http://schemas.openxmlformats.org/package/2006/relationships"><Relationship Id="rId1" Type="http://schemas.openxmlformats.org/officeDocument/2006/relationships/package" Target="../embeddings/package3.package"/></Relationships>
</file>

<file path=ppt/charts/_rels/chart4.xml.rels><?xml version="1.0" encoding="UTF-8" standalone="yes"?>
<Relationships xmlns="http://schemas.openxmlformats.org/package/2006/relationships"><Relationship Id="rId1" Type="http://schemas.openxmlformats.org/officeDocument/2006/relationships/package" Target="../embeddings/package4.package"/></Relationships>
</file>

<file path=ppt/charts/_rels/chart5.xml.rels><?xml version="1.0" encoding="UTF-8" standalone="yes"?>
<Relationships xmlns="http://schemas.openxmlformats.org/package/2006/relationships"><Relationship Id="rId1" Type="http://schemas.openxmlformats.org/officeDocument/2006/relationships/package" Target="../embeddings/package5.package"/></Relationships>
</file>

<file path=ppt/charts/_rels/chart6.xml.rels><?xml version="1.0" encoding="UTF-8" standalone="yes"?>
<Relationships xmlns="http://schemas.openxmlformats.org/package/2006/relationships"><Relationship Id="rId1" Type="http://schemas.openxmlformats.org/officeDocument/2006/relationships/package" Target="../embeddings/package6.package"/></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26"/>
  <c:chart>
    <c:title>
      <c:tx>
        <c:rich>
          <a:bodyPr/>
          <a:lstStyle/>
          <a:p>
            <a:pPr>
              <a:defRPr/>
            </a:pPr>
            <a:r>
              <a:rPr lang="ru-RU" sz="1099">
                <a:latin typeface="Times New Roman" pitchFamily="18" charset="0"/>
                <a:cs typeface="Times New Roman" pitchFamily="18" charset="0"/>
              </a:rPr>
              <a:t>Диагностика  уровня знаний и умений  по математике на конец года  </a:t>
            </a:r>
          </a:p>
        </c:rich>
      </c:tx>
      <c:layout>
        <c:manualLayout>
          <c:xMode val="edge"/>
          <c:yMode val="edge"/>
          <c:x val="0.1126760563380282"/>
          <c:y val="2.222222222222224E-2"/>
        </c:manualLayout>
      </c:layout>
    </c:title>
    <c:plotArea>
      <c:layout/>
      <c:barChart>
        <c:barDir val="col"/>
        <c:grouping val="clustered"/>
        <c:ser>
          <c:idx val="0"/>
          <c:order val="0"/>
          <c:tx>
            <c:strRef>
              <c:f>Лист1!$B$1</c:f>
              <c:strCache>
                <c:ptCount val="1"/>
                <c:pt idx="0">
                  <c:v>высокий</c:v>
                </c:pt>
              </c:strCache>
            </c:strRef>
          </c:tx>
          <c:cat>
            <c:strRef>
              <c:f>Лист1!$A$2:$A$9</c:f>
              <c:strCache>
                <c:ptCount val="8"/>
                <c:pt idx="0">
                  <c:v>нумерация</c:v>
                </c:pt>
                <c:pt idx="1">
                  <c:v>устный счет</c:v>
                </c:pt>
                <c:pt idx="2">
                  <c:v>задачи</c:v>
                </c:pt>
                <c:pt idx="3">
                  <c:v>меры длины</c:v>
                </c:pt>
                <c:pt idx="4">
                  <c:v>меры времени</c:v>
                </c:pt>
                <c:pt idx="5">
                  <c:v>геом материал</c:v>
                </c:pt>
                <c:pt idx="6">
                  <c:v>слож и вычит</c:v>
                </c:pt>
                <c:pt idx="7">
                  <c:v>таблица умнож</c:v>
                </c:pt>
              </c:strCache>
            </c:strRef>
          </c:cat>
          <c:val>
            <c:numRef>
              <c:f>Лист1!$B$2:$B$9</c:f>
              <c:numCache>
                <c:formatCode>0%</c:formatCode>
                <c:ptCount val="8"/>
                <c:pt idx="0">
                  <c:v>0.6000000000000002</c:v>
                </c:pt>
                <c:pt idx="1">
                  <c:v>0.4</c:v>
                </c:pt>
                <c:pt idx="2">
                  <c:v>0.3000000000000001</c:v>
                </c:pt>
                <c:pt idx="3">
                  <c:v>0.4</c:v>
                </c:pt>
                <c:pt idx="4">
                  <c:v>0.6000000000000002</c:v>
                </c:pt>
                <c:pt idx="5">
                  <c:v>0.4</c:v>
                </c:pt>
                <c:pt idx="6">
                  <c:v>0.3000000000000001</c:v>
                </c:pt>
                <c:pt idx="7">
                  <c:v>0.3000000000000001</c:v>
                </c:pt>
              </c:numCache>
            </c:numRef>
          </c:val>
        </c:ser>
        <c:ser>
          <c:idx val="1"/>
          <c:order val="1"/>
          <c:tx>
            <c:strRef>
              <c:f>Лист1!$C$1</c:f>
              <c:strCache>
                <c:ptCount val="1"/>
                <c:pt idx="0">
                  <c:v>средний </c:v>
                </c:pt>
              </c:strCache>
            </c:strRef>
          </c:tx>
          <c:cat>
            <c:strRef>
              <c:f>Лист1!$A$2:$A$9</c:f>
              <c:strCache>
                <c:ptCount val="8"/>
                <c:pt idx="0">
                  <c:v>нумерация</c:v>
                </c:pt>
                <c:pt idx="1">
                  <c:v>устный счет</c:v>
                </c:pt>
                <c:pt idx="2">
                  <c:v>задачи</c:v>
                </c:pt>
                <c:pt idx="3">
                  <c:v>меры длины</c:v>
                </c:pt>
                <c:pt idx="4">
                  <c:v>меры времени</c:v>
                </c:pt>
                <c:pt idx="5">
                  <c:v>геом материал</c:v>
                </c:pt>
                <c:pt idx="6">
                  <c:v>слож и вычит</c:v>
                </c:pt>
                <c:pt idx="7">
                  <c:v>таблица умнож</c:v>
                </c:pt>
              </c:strCache>
            </c:strRef>
          </c:cat>
          <c:val>
            <c:numRef>
              <c:f>Лист1!$C$2:$C$9</c:f>
              <c:numCache>
                <c:formatCode>0%</c:formatCode>
                <c:ptCount val="8"/>
                <c:pt idx="0">
                  <c:v>0.3000000000000001</c:v>
                </c:pt>
                <c:pt idx="1">
                  <c:v>0.4</c:v>
                </c:pt>
                <c:pt idx="2">
                  <c:v>0.5</c:v>
                </c:pt>
                <c:pt idx="3">
                  <c:v>0.5</c:v>
                </c:pt>
                <c:pt idx="4">
                  <c:v>0.3000000000000001</c:v>
                </c:pt>
                <c:pt idx="5">
                  <c:v>0.4</c:v>
                </c:pt>
                <c:pt idx="6">
                  <c:v>0.5</c:v>
                </c:pt>
                <c:pt idx="7">
                  <c:v>0.6000000000000002</c:v>
                </c:pt>
              </c:numCache>
            </c:numRef>
          </c:val>
        </c:ser>
        <c:ser>
          <c:idx val="2"/>
          <c:order val="2"/>
          <c:tx>
            <c:strRef>
              <c:f>Лист1!$D$1</c:f>
              <c:strCache>
                <c:ptCount val="1"/>
                <c:pt idx="0">
                  <c:v>низкий </c:v>
                </c:pt>
              </c:strCache>
            </c:strRef>
          </c:tx>
          <c:cat>
            <c:strRef>
              <c:f>Лист1!$A$2:$A$9</c:f>
              <c:strCache>
                <c:ptCount val="8"/>
                <c:pt idx="0">
                  <c:v>нумерация</c:v>
                </c:pt>
                <c:pt idx="1">
                  <c:v>устный счет</c:v>
                </c:pt>
                <c:pt idx="2">
                  <c:v>задачи</c:v>
                </c:pt>
                <c:pt idx="3">
                  <c:v>меры длины</c:v>
                </c:pt>
                <c:pt idx="4">
                  <c:v>меры времени</c:v>
                </c:pt>
                <c:pt idx="5">
                  <c:v>геом материал</c:v>
                </c:pt>
                <c:pt idx="6">
                  <c:v>слож и вычит</c:v>
                </c:pt>
                <c:pt idx="7">
                  <c:v>таблица умнож</c:v>
                </c:pt>
              </c:strCache>
            </c:strRef>
          </c:cat>
          <c:val>
            <c:numRef>
              <c:f>Лист1!$D$2:$D$9</c:f>
              <c:numCache>
                <c:formatCode>0%</c:formatCode>
                <c:ptCount val="8"/>
                <c:pt idx="0">
                  <c:v>0.1</c:v>
                </c:pt>
                <c:pt idx="1">
                  <c:v>0.2</c:v>
                </c:pt>
                <c:pt idx="2">
                  <c:v>0.2</c:v>
                </c:pt>
                <c:pt idx="3">
                  <c:v>0.1</c:v>
                </c:pt>
                <c:pt idx="4">
                  <c:v>0.1</c:v>
                </c:pt>
                <c:pt idx="5">
                  <c:v>0.2</c:v>
                </c:pt>
                <c:pt idx="6">
                  <c:v>0.2</c:v>
                </c:pt>
                <c:pt idx="7">
                  <c:v>0.1</c:v>
                </c:pt>
              </c:numCache>
            </c:numRef>
          </c:val>
        </c:ser>
        <c:axId val="45494272"/>
        <c:axId val="45495808"/>
      </c:barChart>
      <c:catAx>
        <c:axId val="45494272"/>
        <c:scaling>
          <c:orientation val="minMax"/>
        </c:scaling>
        <c:axPos val="b"/>
        <c:numFmt formatCode="General" sourceLinked="1"/>
        <c:majorTickMark val="none"/>
        <c:tickLblPos val="nextTo"/>
        <c:crossAx val="45495808"/>
        <c:crosses val="autoZero"/>
        <c:auto val="1"/>
        <c:lblAlgn val="ctr"/>
        <c:lblOffset val="100"/>
      </c:catAx>
      <c:valAx>
        <c:axId val="45495808"/>
        <c:scaling>
          <c:orientation val="minMax"/>
        </c:scaling>
        <c:axPos val="l"/>
        <c:majorGridlines/>
        <c:numFmt formatCode="0%" sourceLinked="1"/>
        <c:majorTickMark val="none"/>
        <c:tickLblPos val="nextTo"/>
        <c:crossAx val="45494272"/>
        <c:crosses val="autoZero"/>
        <c:crossBetween val="between"/>
      </c:valAx>
    </c:plotArea>
    <c:legend>
      <c:legendPos val="r"/>
      <c:layout/>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26"/>
  <c:chart>
    <c:plotArea>
      <c:layout/>
      <c:barChart>
        <c:barDir val="col"/>
        <c:grouping val="clustered"/>
        <c:ser>
          <c:idx val="0"/>
          <c:order val="0"/>
          <c:tx>
            <c:strRef>
              <c:f>Лист1!$B$1</c:f>
              <c:strCache>
                <c:ptCount val="1"/>
                <c:pt idx="0">
                  <c:v>высокий</c:v>
                </c:pt>
              </c:strCache>
            </c:strRef>
          </c:tx>
          <c:cat>
            <c:strRef>
              <c:f>Лист1!$A$2:$A$3</c:f>
              <c:strCache>
                <c:ptCount val="2"/>
                <c:pt idx="0">
                  <c:v>наглядно-действ</c:v>
                </c:pt>
                <c:pt idx="1">
                  <c:v>образно-логич</c:v>
                </c:pt>
              </c:strCache>
            </c:strRef>
          </c:cat>
          <c:val>
            <c:numRef>
              <c:f>Лист1!$B$2:$B$3</c:f>
              <c:numCache>
                <c:formatCode>0%</c:formatCode>
                <c:ptCount val="2"/>
                <c:pt idx="0">
                  <c:v>0.6000000000000002</c:v>
                </c:pt>
                <c:pt idx="1">
                  <c:v>0.3000000000000001</c:v>
                </c:pt>
              </c:numCache>
            </c:numRef>
          </c:val>
        </c:ser>
        <c:ser>
          <c:idx val="1"/>
          <c:order val="1"/>
          <c:tx>
            <c:strRef>
              <c:f>Лист1!$C$1</c:f>
              <c:strCache>
                <c:ptCount val="1"/>
                <c:pt idx="0">
                  <c:v>средний</c:v>
                </c:pt>
              </c:strCache>
            </c:strRef>
          </c:tx>
          <c:cat>
            <c:strRef>
              <c:f>Лист1!$A$2:$A$3</c:f>
              <c:strCache>
                <c:ptCount val="2"/>
                <c:pt idx="0">
                  <c:v>наглядно-действ</c:v>
                </c:pt>
                <c:pt idx="1">
                  <c:v>образно-логич</c:v>
                </c:pt>
              </c:strCache>
            </c:strRef>
          </c:cat>
          <c:val>
            <c:numRef>
              <c:f>Лист1!$C$2:$C$3</c:f>
              <c:numCache>
                <c:formatCode>0%</c:formatCode>
                <c:ptCount val="2"/>
                <c:pt idx="0">
                  <c:v>0.4</c:v>
                </c:pt>
                <c:pt idx="1">
                  <c:v>0.5</c:v>
                </c:pt>
              </c:numCache>
            </c:numRef>
          </c:val>
        </c:ser>
        <c:ser>
          <c:idx val="2"/>
          <c:order val="2"/>
          <c:tx>
            <c:strRef>
              <c:f>Лист1!$D$1</c:f>
              <c:strCache>
                <c:ptCount val="1"/>
                <c:pt idx="0">
                  <c:v>низкий</c:v>
                </c:pt>
              </c:strCache>
            </c:strRef>
          </c:tx>
          <c:cat>
            <c:strRef>
              <c:f>Лист1!$A$2:$A$3</c:f>
              <c:strCache>
                <c:ptCount val="2"/>
                <c:pt idx="0">
                  <c:v>наглядно-действ</c:v>
                </c:pt>
                <c:pt idx="1">
                  <c:v>образно-логич</c:v>
                </c:pt>
              </c:strCache>
            </c:strRef>
          </c:cat>
          <c:val>
            <c:numRef>
              <c:f>Лист1!$D$2:$D$3</c:f>
              <c:numCache>
                <c:formatCode>0%</c:formatCode>
                <c:ptCount val="2"/>
                <c:pt idx="0">
                  <c:v>0.1</c:v>
                </c:pt>
                <c:pt idx="1">
                  <c:v>0.2</c:v>
                </c:pt>
              </c:numCache>
            </c:numRef>
          </c:val>
        </c:ser>
        <c:axId val="81947264"/>
        <c:axId val="81953152"/>
      </c:barChart>
      <c:catAx>
        <c:axId val="81947264"/>
        <c:scaling>
          <c:orientation val="minMax"/>
        </c:scaling>
        <c:axPos val="b"/>
        <c:numFmt formatCode="General" sourceLinked="1"/>
        <c:tickLblPos val="nextTo"/>
        <c:crossAx val="81953152"/>
        <c:crosses val="autoZero"/>
        <c:auto val="1"/>
        <c:lblAlgn val="ctr"/>
        <c:lblOffset val="100"/>
      </c:catAx>
      <c:valAx>
        <c:axId val="81953152"/>
        <c:scaling>
          <c:orientation val="minMax"/>
        </c:scaling>
        <c:axPos val="l"/>
        <c:majorGridlines/>
        <c:numFmt formatCode="0%" sourceLinked="1"/>
        <c:tickLblPos val="nextTo"/>
        <c:crossAx val="81947264"/>
        <c:crosses val="autoZero"/>
        <c:crossBetween val="between"/>
      </c:valAx>
    </c:plotArea>
    <c:legend>
      <c:legendPos val="r"/>
      <c:layout/>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chart>
    <c:plotArea>
      <c:layout/>
      <c:barChart>
        <c:barDir val="col"/>
        <c:grouping val="clustered"/>
        <c:ser>
          <c:idx val="0"/>
          <c:order val="0"/>
          <c:tx>
            <c:strRef>
              <c:f>Лист1!$B$1</c:f>
              <c:strCache>
                <c:ptCount val="1"/>
                <c:pt idx="0">
                  <c:v>Олег</c:v>
                </c:pt>
              </c:strCache>
            </c:strRef>
          </c:tx>
          <c:cat>
            <c:strRef>
              <c:f>Лист1!$A$2:$A$7</c:f>
              <c:strCache>
                <c:ptCount val="6"/>
                <c:pt idx="0">
                  <c:v>Нелепицы</c:v>
                </c:pt>
                <c:pt idx="1">
                  <c:v>времена года</c:v>
                </c:pt>
                <c:pt idx="2">
                  <c:v>Кому чего не дост</c:v>
                </c:pt>
                <c:pt idx="3">
                  <c:v>Что здесь лишнее</c:v>
                </c:pt>
                <c:pt idx="4">
                  <c:v>Раздели на группы</c:v>
                </c:pt>
                <c:pt idx="5">
                  <c:v>Обведи по контуру</c:v>
                </c:pt>
              </c:strCache>
            </c:strRef>
          </c:cat>
          <c:val>
            <c:numRef>
              <c:f>Лист1!$B$2:$B$7</c:f>
              <c:numCache>
                <c:formatCode>General</c:formatCode>
                <c:ptCount val="6"/>
                <c:pt idx="0">
                  <c:v>40</c:v>
                </c:pt>
                <c:pt idx="1">
                  <c:v>30</c:v>
                </c:pt>
                <c:pt idx="2">
                  <c:v>30</c:v>
                </c:pt>
                <c:pt idx="3">
                  <c:v>20</c:v>
                </c:pt>
                <c:pt idx="4">
                  <c:v>30</c:v>
                </c:pt>
                <c:pt idx="5">
                  <c:v>10</c:v>
                </c:pt>
              </c:numCache>
            </c:numRef>
          </c:val>
        </c:ser>
        <c:ser>
          <c:idx val="1"/>
          <c:order val="1"/>
          <c:tx>
            <c:strRef>
              <c:f>Лист1!$C$1</c:f>
              <c:strCache>
                <c:ptCount val="1"/>
                <c:pt idx="0">
                  <c:v>Вика</c:v>
                </c:pt>
              </c:strCache>
            </c:strRef>
          </c:tx>
          <c:cat>
            <c:strRef>
              <c:f>Лист1!$A$2:$A$7</c:f>
              <c:strCache>
                <c:ptCount val="6"/>
                <c:pt idx="0">
                  <c:v>Нелепицы</c:v>
                </c:pt>
                <c:pt idx="1">
                  <c:v>времена года</c:v>
                </c:pt>
                <c:pt idx="2">
                  <c:v>Кому чего не дост</c:v>
                </c:pt>
                <c:pt idx="3">
                  <c:v>Что здесь лишнее</c:v>
                </c:pt>
                <c:pt idx="4">
                  <c:v>Раздели на группы</c:v>
                </c:pt>
                <c:pt idx="5">
                  <c:v>Обведи по контуру</c:v>
                </c:pt>
              </c:strCache>
            </c:strRef>
          </c:cat>
          <c:val>
            <c:numRef>
              <c:f>Лист1!$C$2:$C$7</c:f>
              <c:numCache>
                <c:formatCode>General</c:formatCode>
                <c:ptCount val="6"/>
                <c:pt idx="0">
                  <c:v>50</c:v>
                </c:pt>
                <c:pt idx="1">
                  <c:v>50</c:v>
                </c:pt>
                <c:pt idx="2">
                  <c:v>60</c:v>
                </c:pt>
                <c:pt idx="3">
                  <c:v>50</c:v>
                </c:pt>
                <c:pt idx="4">
                  <c:v>50</c:v>
                </c:pt>
                <c:pt idx="5">
                  <c:v>70</c:v>
                </c:pt>
              </c:numCache>
            </c:numRef>
          </c:val>
        </c:ser>
        <c:ser>
          <c:idx val="2"/>
          <c:order val="2"/>
          <c:tx>
            <c:strRef>
              <c:f>Лист1!$D$1</c:f>
              <c:strCache>
                <c:ptCount val="1"/>
                <c:pt idx="0">
                  <c:v>Наташа</c:v>
                </c:pt>
              </c:strCache>
            </c:strRef>
          </c:tx>
          <c:cat>
            <c:strRef>
              <c:f>Лист1!$A$2:$A$7</c:f>
              <c:strCache>
                <c:ptCount val="6"/>
                <c:pt idx="0">
                  <c:v>Нелепицы</c:v>
                </c:pt>
                <c:pt idx="1">
                  <c:v>времена года</c:v>
                </c:pt>
                <c:pt idx="2">
                  <c:v>Кому чего не дост</c:v>
                </c:pt>
                <c:pt idx="3">
                  <c:v>Что здесь лишнее</c:v>
                </c:pt>
                <c:pt idx="4">
                  <c:v>Раздели на группы</c:v>
                </c:pt>
                <c:pt idx="5">
                  <c:v>Обведи по контуру</c:v>
                </c:pt>
              </c:strCache>
            </c:strRef>
          </c:cat>
          <c:val>
            <c:numRef>
              <c:f>Лист1!$D$2:$D$7</c:f>
              <c:numCache>
                <c:formatCode>General</c:formatCode>
                <c:ptCount val="6"/>
                <c:pt idx="0">
                  <c:v>50</c:v>
                </c:pt>
                <c:pt idx="1">
                  <c:v>40</c:v>
                </c:pt>
                <c:pt idx="2">
                  <c:v>60</c:v>
                </c:pt>
                <c:pt idx="3">
                  <c:v>80</c:v>
                </c:pt>
                <c:pt idx="4">
                  <c:v>50</c:v>
                </c:pt>
                <c:pt idx="5">
                  <c:v>40</c:v>
                </c:pt>
              </c:numCache>
            </c:numRef>
          </c:val>
        </c:ser>
        <c:axId val="80521472"/>
        <c:axId val="80527360"/>
      </c:barChart>
      <c:catAx>
        <c:axId val="80521472"/>
        <c:scaling>
          <c:orientation val="minMax"/>
        </c:scaling>
        <c:axPos val="b"/>
        <c:numFmt formatCode="General" sourceLinked="1"/>
        <c:tickLblPos val="nextTo"/>
        <c:crossAx val="80527360"/>
        <c:crosses val="autoZero"/>
        <c:auto val="1"/>
        <c:lblAlgn val="ctr"/>
        <c:lblOffset val="100"/>
      </c:catAx>
      <c:valAx>
        <c:axId val="80527360"/>
        <c:scaling>
          <c:orientation val="minMax"/>
        </c:scaling>
        <c:axPos val="l"/>
        <c:majorGridlines/>
        <c:numFmt formatCode="General" sourceLinked="1"/>
        <c:tickLblPos val="nextTo"/>
        <c:crossAx val="80521472"/>
        <c:crosses val="autoZero"/>
        <c:crossBetween val="between"/>
      </c:valAx>
      <c:spPr>
        <a:solidFill>
          <a:schemeClr val="bg2">
            <a:lumMod val="90000"/>
          </a:schemeClr>
        </a:solidFill>
      </c:spPr>
    </c:plotArea>
    <c:legend>
      <c:legendPos val="r"/>
      <c:layout/>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7.0302574539049645E-2"/>
          <c:y val="4.0544869748391395E-2"/>
          <c:w val="0.76208479495624759"/>
          <c:h val="0.60915911522516075"/>
        </c:manualLayout>
      </c:layout>
      <c:barChart>
        <c:barDir val="col"/>
        <c:grouping val="clustered"/>
        <c:ser>
          <c:idx val="0"/>
          <c:order val="0"/>
          <c:tx>
            <c:strRef>
              <c:f>Лист1!$B$1</c:f>
              <c:strCache>
                <c:ptCount val="1"/>
                <c:pt idx="0">
                  <c:v>Олег</c:v>
                </c:pt>
              </c:strCache>
            </c:strRef>
          </c:tx>
          <c:cat>
            <c:strRef>
              <c:f>Лист1!$A$2:$A$7</c:f>
              <c:strCache>
                <c:ptCount val="6"/>
                <c:pt idx="0">
                  <c:v>нелепицы</c:v>
                </c:pt>
                <c:pt idx="1">
                  <c:v>времена года</c:v>
                </c:pt>
                <c:pt idx="2">
                  <c:v>кому чего недостает</c:v>
                </c:pt>
                <c:pt idx="3">
                  <c:v>что изменилось</c:v>
                </c:pt>
                <c:pt idx="4">
                  <c:v>раздели на группы</c:v>
                </c:pt>
                <c:pt idx="5">
                  <c:v>обведи по контуру</c:v>
                </c:pt>
              </c:strCache>
            </c:strRef>
          </c:cat>
          <c:val>
            <c:numRef>
              <c:f>Лист1!$B$2:$B$7</c:f>
              <c:numCache>
                <c:formatCode>General</c:formatCode>
                <c:ptCount val="6"/>
                <c:pt idx="0">
                  <c:v>50</c:v>
                </c:pt>
                <c:pt idx="1">
                  <c:v>60</c:v>
                </c:pt>
                <c:pt idx="2">
                  <c:v>40</c:v>
                </c:pt>
                <c:pt idx="3">
                  <c:v>50</c:v>
                </c:pt>
                <c:pt idx="4">
                  <c:v>30</c:v>
                </c:pt>
                <c:pt idx="5">
                  <c:v>30</c:v>
                </c:pt>
              </c:numCache>
            </c:numRef>
          </c:val>
        </c:ser>
        <c:ser>
          <c:idx val="1"/>
          <c:order val="1"/>
          <c:tx>
            <c:strRef>
              <c:f>Лист1!$C$1</c:f>
              <c:strCache>
                <c:ptCount val="1"/>
                <c:pt idx="0">
                  <c:v>Вика</c:v>
                </c:pt>
              </c:strCache>
            </c:strRef>
          </c:tx>
          <c:cat>
            <c:strRef>
              <c:f>Лист1!$A$2:$A$7</c:f>
              <c:strCache>
                <c:ptCount val="6"/>
                <c:pt idx="0">
                  <c:v>нелепицы</c:v>
                </c:pt>
                <c:pt idx="1">
                  <c:v>времена года</c:v>
                </c:pt>
                <c:pt idx="2">
                  <c:v>кому чего недостает</c:v>
                </c:pt>
                <c:pt idx="3">
                  <c:v>что изменилось</c:v>
                </c:pt>
                <c:pt idx="4">
                  <c:v>раздели на группы</c:v>
                </c:pt>
                <c:pt idx="5">
                  <c:v>обведи по контуру</c:v>
                </c:pt>
              </c:strCache>
            </c:strRef>
          </c:cat>
          <c:val>
            <c:numRef>
              <c:f>Лист1!$C$2:$C$7</c:f>
              <c:numCache>
                <c:formatCode>General</c:formatCode>
                <c:ptCount val="6"/>
                <c:pt idx="0">
                  <c:v>80</c:v>
                </c:pt>
                <c:pt idx="1">
                  <c:v>90</c:v>
                </c:pt>
                <c:pt idx="2">
                  <c:v>70</c:v>
                </c:pt>
                <c:pt idx="3">
                  <c:v>50</c:v>
                </c:pt>
                <c:pt idx="4">
                  <c:v>80</c:v>
                </c:pt>
                <c:pt idx="5">
                  <c:v>80</c:v>
                </c:pt>
              </c:numCache>
            </c:numRef>
          </c:val>
        </c:ser>
        <c:ser>
          <c:idx val="2"/>
          <c:order val="2"/>
          <c:tx>
            <c:strRef>
              <c:f>Лист1!$D$1</c:f>
              <c:strCache>
                <c:ptCount val="1"/>
                <c:pt idx="0">
                  <c:v>Наташа</c:v>
                </c:pt>
              </c:strCache>
            </c:strRef>
          </c:tx>
          <c:cat>
            <c:strRef>
              <c:f>Лист1!$A$2:$A$7</c:f>
              <c:strCache>
                <c:ptCount val="6"/>
                <c:pt idx="0">
                  <c:v>нелепицы</c:v>
                </c:pt>
                <c:pt idx="1">
                  <c:v>времена года</c:v>
                </c:pt>
                <c:pt idx="2">
                  <c:v>кому чего недостает</c:v>
                </c:pt>
                <c:pt idx="3">
                  <c:v>что изменилось</c:v>
                </c:pt>
                <c:pt idx="4">
                  <c:v>раздели на группы</c:v>
                </c:pt>
                <c:pt idx="5">
                  <c:v>обведи по контуру</c:v>
                </c:pt>
              </c:strCache>
            </c:strRef>
          </c:cat>
          <c:val>
            <c:numRef>
              <c:f>Лист1!$D$2:$D$7</c:f>
              <c:numCache>
                <c:formatCode>General</c:formatCode>
                <c:ptCount val="6"/>
                <c:pt idx="0">
                  <c:v>90</c:v>
                </c:pt>
                <c:pt idx="1">
                  <c:v>60</c:v>
                </c:pt>
                <c:pt idx="2">
                  <c:v>50</c:v>
                </c:pt>
                <c:pt idx="3">
                  <c:v>80</c:v>
                </c:pt>
                <c:pt idx="4">
                  <c:v>50</c:v>
                </c:pt>
                <c:pt idx="5">
                  <c:v>70</c:v>
                </c:pt>
              </c:numCache>
            </c:numRef>
          </c:val>
        </c:ser>
        <c:axId val="82055936"/>
        <c:axId val="82057472"/>
      </c:barChart>
      <c:catAx>
        <c:axId val="82055936"/>
        <c:scaling>
          <c:orientation val="minMax"/>
        </c:scaling>
        <c:axPos val="b"/>
        <c:numFmt formatCode="General" sourceLinked="1"/>
        <c:tickLblPos val="nextTo"/>
        <c:crossAx val="82057472"/>
        <c:crosses val="autoZero"/>
        <c:auto val="1"/>
        <c:lblAlgn val="ctr"/>
        <c:lblOffset val="100"/>
      </c:catAx>
      <c:valAx>
        <c:axId val="82057472"/>
        <c:scaling>
          <c:orientation val="minMax"/>
        </c:scaling>
        <c:axPos val="l"/>
        <c:majorGridlines/>
        <c:numFmt formatCode="General" sourceLinked="1"/>
        <c:tickLblPos val="nextTo"/>
        <c:crossAx val="82055936"/>
        <c:crosses val="autoZero"/>
        <c:crossBetween val="between"/>
      </c:valAx>
      <c:spPr>
        <a:solidFill>
          <a:srgbClr val="FFFF00"/>
        </a:solidFill>
      </c:spPr>
    </c:plotArea>
    <c:legend>
      <c:legendPos val="r"/>
      <c:layout/>
    </c:legend>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Лист1!$B$1</c:f>
              <c:strCache>
                <c:ptCount val="1"/>
                <c:pt idx="0">
                  <c:v>Олег</c:v>
                </c:pt>
              </c:strCache>
            </c:strRef>
          </c:tx>
          <c:cat>
            <c:strRef>
              <c:f>Лист1!$A$2:$A$9</c:f>
              <c:strCache>
                <c:ptCount val="8"/>
                <c:pt idx="0">
                  <c:v>нумерация</c:v>
                </c:pt>
                <c:pt idx="1">
                  <c:v>усттн счет</c:v>
                </c:pt>
                <c:pt idx="2">
                  <c:v>задачи</c:v>
                </c:pt>
                <c:pt idx="3">
                  <c:v>меры длины</c:v>
                </c:pt>
                <c:pt idx="4">
                  <c:v>меры времени</c:v>
                </c:pt>
                <c:pt idx="5">
                  <c:v>геом материал</c:v>
                </c:pt>
                <c:pt idx="6">
                  <c:v>слож и вычит</c:v>
                </c:pt>
                <c:pt idx="7">
                  <c:v>табл умножения</c:v>
                </c:pt>
              </c:strCache>
            </c:strRef>
          </c:cat>
          <c:val>
            <c:numRef>
              <c:f>Лист1!$B$2:$B$9</c:f>
              <c:numCache>
                <c:formatCode>General</c:formatCode>
                <c:ptCount val="8"/>
                <c:pt idx="0">
                  <c:v>60</c:v>
                </c:pt>
                <c:pt idx="1">
                  <c:v>50</c:v>
                </c:pt>
                <c:pt idx="2">
                  <c:v>40</c:v>
                </c:pt>
                <c:pt idx="3">
                  <c:v>50</c:v>
                </c:pt>
                <c:pt idx="4">
                  <c:v>50</c:v>
                </c:pt>
                <c:pt idx="5">
                  <c:v>30</c:v>
                </c:pt>
                <c:pt idx="6">
                  <c:v>70</c:v>
                </c:pt>
                <c:pt idx="7">
                  <c:v>50</c:v>
                </c:pt>
              </c:numCache>
            </c:numRef>
          </c:val>
        </c:ser>
        <c:ser>
          <c:idx val="1"/>
          <c:order val="1"/>
          <c:tx>
            <c:strRef>
              <c:f>Лист1!$C$1</c:f>
              <c:strCache>
                <c:ptCount val="1"/>
                <c:pt idx="0">
                  <c:v>Вика</c:v>
                </c:pt>
              </c:strCache>
            </c:strRef>
          </c:tx>
          <c:cat>
            <c:strRef>
              <c:f>Лист1!$A$2:$A$9</c:f>
              <c:strCache>
                <c:ptCount val="8"/>
                <c:pt idx="0">
                  <c:v>нумерация</c:v>
                </c:pt>
                <c:pt idx="1">
                  <c:v>усттн счет</c:v>
                </c:pt>
                <c:pt idx="2">
                  <c:v>задачи</c:v>
                </c:pt>
                <c:pt idx="3">
                  <c:v>меры длины</c:v>
                </c:pt>
                <c:pt idx="4">
                  <c:v>меры времени</c:v>
                </c:pt>
                <c:pt idx="5">
                  <c:v>геом материал</c:v>
                </c:pt>
                <c:pt idx="6">
                  <c:v>слож и вычит</c:v>
                </c:pt>
                <c:pt idx="7">
                  <c:v>табл умножения</c:v>
                </c:pt>
              </c:strCache>
            </c:strRef>
          </c:cat>
          <c:val>
            <c:numRef>
              <c:f>Лист1!$C$2:$C$9</c:f>
              <c:numCache>
                <c:formatCode>General</c:formatCode>
                <c:ptCount val="8"/>
                <c:pt idx="0">
                  <c:v>70</c:v>
                </c:pt>
                <c:pt idx="1">
                  <c:v>70</c:v>
                </c:pt>
                <c:pt idx="2">
                  <c:v>60</c:v>
                </c:pt>
                <c:pt idx="3">
                  <c:v>60</c:v>
                </c:pt>
                <c:pt idx="4">
                  <c:v>80</c:v>
                </c:pt>
                <c:pt idx="5">
                  <c:v>50</c:v>
                </c:pt>
                <c:pt idx="6">
                  <c:v>60</c:v>
                </c:pt>
                <c:pt idx="7">
                  <c:v>70</c:v>
                </c:pt>
              </c:numCache>
            </c:numRef>
          </c:val>
        </c:ser>
        <c:ser>
          <c:idx val="2"/>
          <c:order val="2"/>
          <c:tx>
            <c:strRef>
              <c:f>Лист1!$D$1</c:f>
              <c:strCache>
                <c:ptCount val="1"/>
                <c:pt idx="0">
                  <c:v>Наташа</c:v>
                </c:pt>
              </c:strCache>
            </c:strRef>
          </c:tx>
          <c:cat>
            <c:strRef>
              <c:f>Лист1!$A$2:$A$9</c:f>
              <c:strCache>
                <c:ptCount val="8"/>
                <c:pt idx="0">
                  <c:v>нумерация</c:v>
                </c:pt>
                <c:pt idx="1">
                  <c:v>усттн счет</c:v>
                </c:pt>
                <c:pt idx="2">
                  <c:v>задачи</c:v>
                </c:pt>
                <c:pt idx="3">
                  <c:v>меры длины</c:v>
                </c:pt>
                <c:pt idx="4">
                  <c:v>меры времени</c:v>
                </c:pt>
                <c:pt idx="5">
                  <c:v>геом материал</c:v>
                </c:pt>
                <c:pt idx="6">
                  <c:v>слож и вычит</c:v>
                </c:pt>
                <c:pt idx="7">
                  <c:v>табл умножения</c:v>
                </c:pt>
              </c:strCache>
            </c:strRef>
          </c:cat>
          <c:val>
            <c:numRef>
              <c:f>Лист1!$D$2:$D$9</c:f>
              <c:numCache>
                <c:formatCode>General</c:formatCode>
                <c:ptCount val="8"/>
                <c:pt idx="0">
                  <c:v>80</c:v>
                </c:pt>
                <c:pt idx="1">
                  <c:v>60</c:v>
                </c:pt>
                <c:pt idx="2">
                  <c:v>50</c:v>
                </c:pt>
                <c:pt idx="3">
                  <c:v>50</c:v>
                </c:pt>
                <c:pt idx="4">
                  <c:v>60</c:v>
                </c:pt>
                <c:pt idx="5">
                  <c:v>70</c:v>
                </c:pt>
                <c:pt idx="6">
                  <c:v>50</c:v>
                </c:pt>
                <c:pt idx="7">
                  <c:v>60</c:v>
                </c:pt>
              </c:numCache>
            </c:numRef>
          </c:val>
        </c:ser>
        <c:axId val="82259328"/>
        <c:axId val="82281600"/>
      </c:barChart>
      <c:catAx>
        <c:axId val="82259328"/>
        <c:scaling>
          <c:orientation val="minMax"/>
        </c:scaling>
        <c:axPos val="b"/>
        <c:numFmt formatCode="General" sourceLinked="1"/>
        <c:tickLblPos val="nextTo"/>
        <c:crossAx val="82281600"/>
        <c:crosses val="autoZero"/>
        <c:auto val="1"/>
        <c:lblAlgn val="ctr"/>
        <c:lblOffset val="100"/>
      </c:catAx>
      <c:valAx>
        <c:axId val="82281600"/>
        <c:scaling>
          <c:orientation val="minMax"/>
        </c:scaling>
        <c:axPos val="l"/>
        <c:majorGridlines/>
        <c:numFmt formatCode="General" sourceLinked="1"/>
        <c:tickLblPos val="nextTo"/>
        <c:crossAx val="82259328"/>
        <c:crosses val="autoZero"/>
        <c:crossBetween val="between"/>
      </c:valAx>
      <c:spPr>
        <a:solidFill>
          <a:schemeClr val="bg2">
            <a:lumMod val="90000"/>
          </a:schemeClr>
        </a:solidFill>
      </c:spPr>
    </c:plotArea>
    <c:legend>
      <c:legendPos val="r"/>
    </c:legend>
    <c:plotVisOnly val="1"/>
    <c:dispBlanksAs val="gap"/>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plotArea>
      <c:layout/>
      <c:barChart>
        <c:barDir val="col"/>
        <c:grouping val="clustered"/>
        <c:ser>
          <c:idx val="0"/>
          <c:order val="0"/>
          <c:tx>
            <c:strRef>
              <c:f>Лист1!$B$1</c:f>
              <c:strCache>
                <c:ptCount val="1"/>
                <c:pt idx="0">
                  <c:v>Олег</c:v>
                </c:pt>
              </c:strCache>
            </c:strRef>
          </c:tx>
          <c:cat>
            <c:strRef>
              <c:f>Лист1!$A$2:$A$9</c:f>
              <c:strCache>
                <c:ptCount val="8"/>
                <c:pt idx="0">
                  <c:v>нумерация чисел</c:v>
                </c:pt>
                <c:pt idx="1">
                  <c:v>устный счет</c:v>
                </c:pt>
                <c:pt idx="2">
                  <c:v>задачи</c:v>
                </c:pt>
                <c:pt idx="3">
                  <c:v>меры длины</c:v>
                </c:pt>
                <c:pt idx="4">
                  <c:v>меры времени</c:v>
                </c:pt>
                <c:pt idx="5">
                  <c:v>геом материал</c:v>
                </c:pt>
                <c:pt idx="6">
                  <c:v>сложение и выч</c:v>
                </c:pt>
                <c:pt idx="7">
                  <c:v>таблица умножения</c:v>
                </c:pt>
              </c:strCache>
            </c:strRef>
          </c:cat>
          <c:val>
            <c:numRef>
              <c:f>Лист1!$B$2:$B$9</c:f>
              <c:numCache>
                <c:formatCode>General</c:formatCode>
                <c:ptCount val="8"/>
                <c:pt idx="0">
                  <c:v>100</c:v>
                </c:pt>
                <c:pt idx="1">
                  <c:v>70</c:v>
                </c:pt>
                <c:pt idx="2">
                  <c:v>50</c:v>
                </c:pt>
                <c:pt idx="3">
                  <c:v>70</c:v>
                </c:pt>
                <c:pt idx="4">
                  <c:v>80</c:v>
                </c:pt>
                <c:pt idx="5">
                  <c:v>60</c:v>
                </c:pt>
                <c:pt idx="6">
                  <c:v>70</c:v>
                </c:pt>
                <c:pt idx="7">
                  <c:v>60</c:v>
                </c:pt>
              </c:numCache>
            </c:numRef>
          </c:val>
        </c:ser>
        <c:ser>
          <c:idx val="1"/>
          <c:order val="1"/>
          <c:tx>
            <c:strRef>
              <c:f>Лист1!$C$1</c:f>
              <c:strCache>
                <c:ptCount val="1"/>
                <c:pt idx="0">
                  <c:v>Вика</c:v>
                </c:pt>
              </c:strCache>
            </c:strRef>
          </c:tx>
          <c:cat>
            <c:strRef>
              <c:f>Лист1!$A$2:$A$9</c:f>
              <c:strCache>
                <c:ptCount val="8"/>
                <c:pt idx="0">
                  <c:v>нумерация чисел</c:v>
                </c:pt>
                <c:pt idx="1">
                  <c:v>устный счет</c:v>
                </c:pt>
                <c:pt idx="2">
                  <c:v>задачи</c:v>
                </c:pt>
                <c:pt idx="3">
                  <c:v>меры длины</c:v>
                </c:pt>
                <c:pt idx="4">
                  <c:v>меры времени</c:v>
                </c:pt>
                <c:pt idx="5">
                  <c:v>геом материал</c:v>
                </c:pt>
                <c:pt idx="6">
                  <c:v>сложение и выч</c:v>
                </c:pt>
                <c:pt idx="7">
                  <c:v>таблица умножения</c:v>
                </c:pt>
              </c:strCache>
            </c:strRef>
          </c:cat>
          <c:val>
            <c:numRef>
              <c:f>Лист1!$C$2:$C$9</c:f>
              <c:numCache>
                <c:formatCode>General</c:formatCode>
                <c:ptCount val="8"/>
                <c:pt idx="0">
                  <c:v>100</c:v>
                </c:pt>
                <c:pt idx="1">
                  <c:v>90</c:v>
                </c:pt>
                <c:pt idx="2">
                  <c:v>90</c:v>
                </c:pt>
                <c:pt idx="3">
                  <c:v>80</c:v>
                </c:pt>
                <c:pt idx="4">
                  <c:v>80</c:v>
                </c:pt>
                <c:pt idx="5">
                  <c:v>100</c:v>
                </c:pt>
                <c:pt idx="6">
                  <c:v>100</c:v>
                </c:pt>
                <c:pt idx="7">
                  <c:v>100</c:v>
                </c:pt>
              </c:numCache>
            </c:numRef>
          </c:val>
        </c:ser>
        <c:ser>
          <c:idx val="2"/>
          <c:order val="2"/>
          <c:tx>
            <c:strRef>
              <c:f>Лист1!$D$1</c:f>
              <c:strCache>
                <c:ptCount val="1"/>
                <c:pt idx="0">
                  <c:v>Наташа</c:v>
                </c:pt>
              </c:strCache>
            </c:strRef>
          </c:tx>
          <c:cat>
            <c:strRef>
              <c:f>Лист1!$A$2:$A$9</c:f>
              <c:strCache>
                <c:ptCount val="8"/>
                <c:pt idx="0">
                  <c:v>нумерация чисел</c:v>
                </c:pt>
                <c:pt idx="1">
                  <c:v>устный счет</c:v>
                </c:pt>
                <c:pt idx="2">
                  <c:v>задачи</c:v>
                </c:pt>
                <c:pt idx="3">
                  <c:v>меры длины</c:v>
                </c:pt>
                <c:pt idx="4">
                  <c:v>меры времени</c:v>
                </c:pt>
                <c:pt idx="5">
                  <c:v>геом материал</c:v>
                </c:pt>
                <c:pt idx="6">
                  <c:v>сложение и выч</c:v>
                </c:pt>
                <c:pt idx="7">
                  <c:v>таблица умножения</c:v>
                </c:pt>
              </c:strCache>
            </c:strRef>
          </c:cat>
          <c:val>
            <c:numRef>
              <c:f>Лист1!$D$2:$D$9</c:f>
              <c:numCache>
                <c:formatCode>General</c:formatCode>
                <c:ptCount val="8"/>
                <c:pt idx="0">
                  <c:v>100</c:v>
                </c:pt>
                <c:pt idx="1">
                  <c:v>70</c:v>
                </c:pt>
                <c:pt idx="2">
                  <c:v>70</c:v>
                </c:pt>
                <c:pt idx="3">
                  <c:v>80</c:v>
                </c:pt>
                <c:pt idx="4">
                  <c:v>80</c:v>
                </c:pt>
                <c:pt idx="5">
                  <c:v>100</c:v>
                </c:pt>
                <c:pt idx="6">
                  <c:v>70</c:v>
                </c:pt>
                <c:pt idx="7">
                  <c:v>80</c:v>
                </c:pt>
              </c:numCache>
            </c:numRef>
          </c:val>
        </c:ser>
        <c:axId val="82306944"/>
        <c:axId val="82308480"/>
      </c:barChart>
      <c:catAx>
        <c:axId val="82306944"/>
        <c:scaling>
          <c:orientation val="minMax"/>
        </c:scaling>
        <c:axPos val="b"/>
        <c:numFmt formatCode="General" sourceLinked="1"/>
        <c:tickLblPos val="nextTo"/>
        <c:crossAx val="82308480"/>
        <c:crosses val="autoZero"/>
        <c:auto val="1"/>
        <c:lblAlgn val="ctr"/>
        <c:lblOffset val="100"/>
      </c:catAx>
      <c:valAx>
        <c:axId val="82308480"/>
        <c:scaling>
          <c:orientation val="minMax"/>
        </c:scaling>
        <c:axPos val="l"/>
        <c:majorGridlines/>
        <c:numFmt formatCode="General" sourceLinked="1"/>
        <c:tickLblPos val="nextTo"/>
        <c:crossAx val="82306944"/>
        <c:crosses val="autoZero"/>
        <c:crossBetween val="between"/>
      </c:valAx>
      <c:spPr>
        <a:solidFill>
          <a:srgbClr val="FFFF00"/>
        </a:solidFill>
      </c:spPr>
    </c:plotArea>
    <c:legend>
      <c:legendPos val="r"/>
    </c:legend>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8C5860-16DF-4F21-9133-2AE704FB347C}" type="doc">
      <dgm:prSet loTypeId="urn:microsoft.com/office/officeart/2005/8/layout/radial1" loCatId="cycle" qsTypeId="urn:microsoft.com/office/officeart/2005/8/quickstyle/simple1#1" qsCatId="simple" csTypeId="urn:microsoft.com/office/officeart/2005/8/colors/accent1_2#1" csCatId="accent1" phldr="1"/>
      <dgm:spPr/>
      <dgm:t>
        <a:bodyPr/>
        <a:lstStyle/>
        <a:p>
          <a:endParaRPr lang="ru-RU"/>
        </a:p>
      </dgm:t>
    </dgm:pt>
    <dgm:pt modelId="{7A2F3D7A-ACE6-48BB-9BBB-5B3DA45E9980}">
      <dgm:prSet phldrT="[Текст]"/>
      <dgm:spPr/>
      <dgm:t>
        <a:bodyPr/>
        <a:lstStyle/>
        <a:p>
          <a:r>
            <a:rPr lang="ru-RU" dirty="0" smtClean="0"/>
            <a:t>Дидактические игры</a:t>
          </a:r>
          <a:endParaRPr lang="ru-RU" dirty="0"/>
        </a:p>
      </dgm:t>
    </dgm:pt>
    <dgm:pt modelId="{4C09B94B-7D86-4C8D-BA4A-027C97BB9B2C}" type="parTrans" cxnId="{B32C3AE3-F4AA-42F9-ABEB-3007A441AFB4}">
      <dgm:prSet/>
      <dgm:spPr/>
      <dgm:t>
        <a:bodyPr/>
        <a:lstStyle/>
        <a:p>
          <a:endParaRPr lang="ru-RU"/>
        </a:p>
      </dgm:t>
    </dgm:pt>
    <dgm:pt modelId="{63DB6652-891A-42A9-B927-ACF25C1DA549}" type="sibTrans" cxnId="{B32C3AE3-F4AA-42F9-ABEB-3007A441AFB4}">
      <dgm:prSet/>
      <dgm:spPr/>
      <dgm:t>
        <a:bodyPr/>
        <a:lstStyle/>
        <a:p>
          <a:endParaRPr lang="ru-RU"/>
        </a:p>
      </dgm:t>
    </dgm:pt>
    <dgm:pt modelId="{A6F7F964-396B-416F-944B-3DCB0D8C00D7}">
      <dgm:prSet phldrT="[Текст]"/>
      <dgm:spPr/>
      <dgm:t>
        <a:bodyPr/>
        <a:lstStyle/>
        <a:p>
          <a:r>
            <a:rPr lang="ru-RU" b="1" dirty="0" smtClean="0"/>
            <a:t>Игры, направленные на актуализацию теоретических знаний </a:t>
          </a:r>
          <a:endParaRPr lang="ru-RU" b="1" dirty="0"/>
        </a:p>
      </dgm:t>
    </dgm:pt>
    <dgm:pt modelId="{B6B92904-2E85-4836-8B38-CDD0FAE4B936}" type="parTrans" cxnId="{BDA9901B-5CA1-43E0-AFCE-5D39B8763D51}">
      <dgm:prSet/>
      <dgm:spPr/>
      <dgm:t>
        <a:bodyPr/>
        <a:lstStyle/>
        <a:p>
          <a:endParaRPr lang="ru-RU"/>
        </a:p>
      </dgm:t>
    </dgm:pt>
    <dgm:pt modelId="{2C3DB32A-EC50-44FE-A0DB-C97F416A5313}" type="sibTrans" cxnId="{BDA9901B-5CA1-43E0-AFCE-5D39B8763D51}">
      <dgm:prSet/>
      <dgm:spPr/>
      <dgm:t>
        <a:bodyPr/>
        <a:lstStyle/>
        <a:p>
          <a:endParaRPr lang="ru-RU"/>
        </a:p>
      </dgm:t>
    </dgm:pt>
    <dgm:pt modelId="{B153CB12-638A-4AA6-85CF-EC565CDAFB2C}">
      <dgm:prSet/>
      <dgm:spPr/>
      <dgm:t>
        <a:bodyPr/>
        <a:lstStyle/>
        <a:p>
          <a:r>
            <a:rPr lang="ru-RU" b="1" dirty="0" smtClean="0"/>
            <a:t>Игры по формированию вычислительных навыков и умений </a:t>
          </a:r>
          <a:endParaRPr lang="ru-RU" b="1" dirty="0"/>
        </a:p>
      </dgm:t>
    </dgm:pt>
    <dgm:pt modelId="{2B9E9A48-125F-4A5B-95C7-DE3A703E538A}" type="parTrans" cxnId="{E2A75AB6-1D2E-4FBD-9D5D-A5FF07819785}">
      <dgm:prSet/>
      <dgm:spPr/>
      <dgm:t>
        <a:bodyPr/>
        <a:lstStyle/>
        <a:p>
          <a:endParaRPr lang="ru-RU"/>
        </a:p>
      </dgm:t>
    </dgm:pt>
    <dgm:pt modelId="{C3BCB3C5-1F0C-40B2-BC53-17EED7576ABA}" type="sibTrans" cxnId="{E2A75AB6-1D2E-4FBD-9D5D-A5FF07819785}">
      <dgm:prSet/>
      <dgm:spPr/>
      <dgm:t>
        <a:bodyPr/>
        <a:lstStyle/>
        <a:p>
          <a:endParaRPr lang="ru-RU"/>
        </a:p>
      </dgm:t>
    </dgm:pt>
    <dgm:pt modelId="{A5695C8C-0247-4E03-ACF1-327DFDDFAE4B}">
      <dgm:prSet/>
      <dgm:spPr/>
      <dgm:t>
        <a:bodyPr/>
        <a:lstStyle/>
        <a:p>
          <a:r>
            <a:rPr lang="ru-RU" b="1" dirty="0" smtClean="0"/>
            <a:t>Игры, направленные на формирование и совершенствование навыков устного счета. </a:t>
          </a:r>
          <a:endParaRPr lang="ru-RU" b="1" dirty="0"/>
        </a:p>
      </dgm:t>
    </dgm:pt>
    <dgm:pt modelId="{16C7B0F9-3375-4CAF-9956-BE45F7209457}" type="parTrans" cxnId="{E36845EB-21AC-42E9-9EB4-CEB69D037F45}">
      <dgm:prSet/>
      <dgm:spPr/>
      <dgm:t>
        <a:bodyPr/>
        <a:lstStyle/>
        <a:p>
          <a:endParaRPr lang="ru-RU"/>
        </a:p>
      </dgm:t>
    </dgm:pt>
    <dgm:pt modelId="{5A378C2F-0A82-4E53-8589-3B98E0EA3ECB}" type="sibTrans" cxnId="{E36845EB-21AC-42E9-9EB4-CEB69D037F45}">
      <dgm:prSet/>
      <dgm:spPr/>
      <dgm:t>
        <a:bodyPr/>
        <a:lstStyle/>
        <a:p>
          <a:endParaRPr lang="ru-RU"/>
        </a:p>
      </dgm:t>
    </dgm:pt>
    <dgm:pt modelId="{0B10EB76-1C45-418D-80B4-A38B758FC4A3}">
      <dgm:prSet/>
      <dgm:spPr/>
      <dgm:t>
        <a:bodyPr/>
        <a:lstStyle/>
        <a:p>
          <a:r>
            <a:rPr lang="ru-RU" b="1" dirty="0" smtClean="0"/>
            <a:t>Игры, направленные на составление задач по рисункам, таблицам, символическим записям. </a:t>
          </a:r>
          <a:endParaRPr lang="ru-RU" b="1" dirty="0"/>
        </a:p>
      </dgm:t>
    </dgm:pt>
    <dgm:pt modelId="{5BEDABB0-397B-4295-AE54-6AECBEC95646}" type="parTrans" cxnId="{24459737-124B-415C-9DF5-7B659F494DB4}">
      <dgm:prSet/>
      <dgm:spPr/>
      <dgm:t>
        <a:bodyPr/>
        <a:lstStyle/>
        <a:p>
          <a:endParaRPr lang="ru-RU"/>
        </a:p>
      </dgm:t>
    </dgm:pt>
    <dgm:pt modelId="{D6F56EB5-9D1E-4E1F-9B6C-A1136B61D615}" type="sibTrans" cxnId="{24459737-124B-415C-9DF5-7B659F494DB4}">
      <dgm:prSet/>
      <dgm:spPr/>
      <dgm:t>
        <a:bodyPr/>
        <a:lstStyle/>
        <a:p>
          <a:endParaRPr lang="ru-RU"/>
        </a:p>
      </dgm:t>
    </dgm:pt>
    <dgm:pt modelId="{6AD836B8-0B05-4044-B50E-DCDE4C5610D1}">
      <dgm:prSet/>
      <dgm:spPr/>
      <dgm:t>
        <a:bodyPr/>
        <a:lstStyle/>
        <a:p>
          <a:r>
            <a:rPr lang="ru-RU" b="1" dirty="0" smtClean="0"/>
            <a:t>Контрольно-обобщающие игр</a:t>
          </a:r>
          <a:r>
            <a:rPr lang="ru-RU" dirty="0" smtClean="0"/>
            <a:t>ы. </a:t>
          </a:r>
          <a:endParaRPr lang="ru-RU" dirty="0"/>
        </a:p>
      </dgm:t>
    </dgm:pt>
    <dgm:pt modelId="{B3FE0830-9938-4F5F-A3B9-1E068FF69F06}" type="parTrans" cxnId="{9CCED70D-F24D-47A8-B463-CD249C30437D}">
      <dgm:prSet/>
      <dgm:spPr/>
      <dgm:t>
        <a:bodyPr/>
        <a:lstStyle/>
        <a:p>
          <a:endParaRPr lang="ru-RU"/>
        </a:p>
      </dgm:t>
    </dgm:pt>
    <dgm:pt modelId="{63F804CE-62E4-49EB-980D-3DF6EDA5AD95}" type="sibTrans" cxnId="{9CCED70D-F24D-47A8-B463-CD249C30437D}">
      <dgm:prSet/>
      <dgm:spPr/>
      <dgm:t>
        <a:bodyPr/>
        <a:lstStyle/>
        <a:p>
          <a:endParaRPr lang="ru-RU"/>
        </a:p>
      </dgm:t>
    </dgm:pt>
    <dgm:pt modelId="{69C78979-5BEE-41B6-B3B5-27AB09091152}" type="pres">
      <dgm:prSet presAssocID="{FC8C5860-16DF-4F21-9133-2AE704FB347C}" presName="cycle" presStyleCnt="0">
        <dgm:presLayoutVars>
          <dgm:chMax val="1"/>
          <dgm:dir/>
          <dgm:animLvl val="ctr"/>
          <dgm:resizeHandles val="exact"/>
        </dgm:presLayoutVars>
      </dgm:prSet>
      <dgm:spPr/>
      <dgm:t>
        <a:bodyPr/>
        <a:lstStyle/>
        <a:p>
          <a:endParaRPr lang="ru-RU"/>
        </a:p>
      </dgm:t>
    </dgm:pt>
    <dgm:pt modelId="{D0D28ADD-551C-4001-A951-FF0FA7CDCA45}" type="pres">
      <dgm:prSet presAssocID="{7A2F3D7A-ACE6-48BB-9BBB-5B3DA45E9980}" presName="centerShape" presStyleLbl="node0" presStyleIdx="0" presStyleCnt="1"/>
      <dgm:spPr/>
      <dgm:t>
        <a:bodyPr/>
        <a:lstStyle/>
        <a:p>
          <a:endParaRPr lang="ru-RU"/>
        </a:p>
      </dgm:t>
    </dgm:pt>
    <dgm:pt modelId="{57D608C6-9910-4A86-96F1-325EA0CC3458}" type="pres">
      <dgm:prSet presAssocID="{16C7B0F9-3375-4CAF-9956-BE45F7209457}" presName="Name9" presStyleLbl="parChTrans1D2" presStyleIdx="0" presStyleCnt="5"/>
      <dgm:spPr/>
      <dgm:t>
        <a:bodyPr/>
        <a:lstStyle/>
        <a:p>
          <a:endParaRPr lang="ru-RU"/>
        </a:p>
      </dgm:t>
    </dgm:pt>
    <dgm:pt modelId="{5B1A8DDE-5BBD-44DB-9236-D90080B0973E}" type="pres">
      <dgm:prSet presAssocID="{16C7B0F9-3375-4CAF-9956-BE45F7209457}" presName="connTx" presStyleLbl="parChTrans1D2" presStyleIdx="0" presStyleCnt="5"/>
      <dgm:spPr/>
      <dgm:t>
        <a:bodyPr/>
        <a:lstStyle/>
        <a:p>
          <a:endParaRPr lang="ru-RU"/>
        </a:p>
      </dgm:t>
    </dgm:pt>
    <dgm:pt modelId="{E4F0D592-63C4-4D73-BBBC-6980E78E2C89}" type="pres">
      <dgm:prSet presAssocID="{A5695C8C-0247-4E03-ACF1-327DFDDFAE4B}" presName="node" presStyleLbl="node1" presStyleIdx="0" presStyleCnt="5">
        <dgm:presLayoutVars>
          <dgm:bulletEnabled val="1"/>
        </dgm:presLayoutVars>
      </dgm:prSet>
      <dgm:spPr/>
      <dgm:t>
        <a:bodyPr/>
        <a:lstStyle/>
        <a:p>
          <a:endParaRPr lang="ru-RU"/>
        </a:p>
      </dgm:t>
    </dgm:pt>
    <dgm:pt modelId="{02AB57A0-BBAF-4551-B49D-8A2CCE6C16F4}" type="pres">
      <dgm:prSet presAssocID="{B6B92904-2E85-4836-8B38-CDD0FAE4B936}" presName="Name9" presStyleLbl="parChTrans1D2" presStyleIdx="1" presStyleCnt="5"/>
      <dgm:spPr/>
      <dgm:t>
        <a:bodyPr/>
        <a:lstStyle/>
        <a:p>
          <a:endParaRPr lang="ru-RU"/>
        </a:p>
      </dgm:t>
    </dgm:pt>
    <dgm:pt modelId="{17F9A0CA-E955-4F0F-8EAF-52475752506F}" type="pres">
      <dgm:prSet presAssocID="{B6B92904-2E85-4836-8B38-CDD0FAE4B936}" presName="connTx" presStyleLbl="parChTrans1D2" presStyleIdx="1" presStyleCnt="5"/>
      <dgm:spPr/>
      <dgm:t>
        <a:bodyPr/>
        <a:lstStyle/>
        <a:p>
          <a:endParaRPr lang="ru-RU"/>
        </a:p>
      </dgm:t>
    </dgm:pt>
    <dgm:pt modelId="{9BD9BC59-6A7A-45B7-B57E-E04A2A0C27E1}" type="pres">
      <dgm:prSet presAssocID="{A6F7F964-396B-416F-944B-3DCB0D8C00D7}" presName="node" presStyleLbl="node1" presStyleIdx="1" presStyleCnt="5">
        <dgm:presLayoutVars>
          <dgm:bulletEnabled val="1"/>
        </dgm:presLayoutVars>
      </dgm:prSet>
      <dgm:spPr/>
      <dgm:t>
        <a:bodyPr/>
        <a:lstStyle/>
        <a:p>
          <a:endParaRPr lang="ru-RU"/>
        </a:p>
      </dgm:t>
    </dgm:pt>
    <dgm:pt modelId="{F1A8E622-253F-4DE7-B68E-B4B6F6867752}" type="pres">
      <dgm:prSet presAssocID="{B3FE0830-9938-4F5F-A3B9-1E068FF69F06}" presName="Name9" presStyleLbl="parChTrans1D2" presStyleIdx="2" presStyleCnt="5"/>
      <dgm:spPr/>
      <dgm:t>
        <a:bodyPr/>
        <a:lstStyle/>
        <a:p>
          <a:endParaRPr lang="ru-RU"/>
        </a:p>
      </dgm:t>
    </dgm:pt>
    <dgm:pt modelId="{7596661B-B28B-4364-834E-2F9C8D285099}" type="pres">
      <dgm:prSet presAssocID="{B3FE0830-9938-4F5F-A3B9-1E068FF69F06}" presName="connTx" presStyleLbl="parChTrans1D2" presStyleIdx="2" presStyleCnt="5"/>
      <dgm:spPr/>
      <dgm:t>
        <a:bodyPr/>
        <a:lstStyle/>
        <a:p>
          <a:endParaRPr lang="ru-RU"/>
        </a:p>
      </dgm:t>
    </dgm:pt>
    <dgm:pt modelId="{EA9F1C6A-1BB3-4E3A-85BF-4AC2581B1893}" type="pres">
      <dgm:prSet presAssocID="{6AD836B8-0B05-4044-B50E-DCDE4C5610D1}" presName="node" presStyleLbl="node1" presStyleIdx="2" presStyleCnt="5">
        <dgm:presLayoutVars>
          <dgm:bulletEnabled val="1"/>
        </dgm:presLayoutVars>
      </dgm:prSet>
      <dgm:spPr/>
      <dgm:t>
        <a:bodyPr/>
        <a:lstStyle/>
        <a:p>
          <a:endParaRPr lang="ru-RU"/>
        </a:p>
      </dgm:t>
    </dgm:pt>
    <dgm:pt modelId="{DD36BB5D-C0A0-4B17-92EB-B4387E2EF240}" type="pres">
      <dgm:prSet presAssocID="{5BEDABB0-397B-4295-AE54-6AECBEC95646}" presName="Name9" presStyleLbl="parChTrans1D2" presStyleIdx="3" presStyleCnt="5"/>
      <dgm:spPr/>
      <dgm:t>
        <a:bodyPr/>
        <a:lstStyle/>
        <a:p>
          <a:endParaRPr lang="ru-RU"/>
        </a:p>
      </dgm:t>
    </dgm:pt>
    <dgm:pt modelId="{A8F253B5-8223-47E7-BC6A-C4901A962EB7}" type="pres">
      <dgm:prSet presAssocID="{5BEDABB0-397B-4295-AE54-6AECBEC95646}" presName="connTx" presStyleLbl="parChTrans1D2" presStyleIdx="3" presStyleCnt="5"/>
      <dgm:spPr/>
      <dgm:t>
        <a:bodyPr/>
        <a:lstStyle/>
        <a:p>
          <a:endParaRPr lang="ru-RU"/>
        </a:p>
      </dgm:t>
    </dgm:pt>
    <dgm:pt modelId="{44EB53C8-F81F-432E-A043-8A9F187C9981}" type="pres">
      <dgm:prSet presAssocID="{0B10EB76-1C45-418D-80B4-A38B758FC4A3}" presName="node" presStyleLbl="node1" presStyleIdx="3" presStyleCnt="5" custRadScaleRad="99281" custRadScaleInc="6766">
        <dgm:presLayoutVars>
          <dgm:bulletEnabled val="1"/>
        </dgm:presLayoutVars>
      </dgm:prSet>
      <dgm:spPr/>
      <dgm:t>
        <a:bodyPr/>
        <a:lstStyle/>
        <a:p>
          <a:endParaRPr lang="ru-RU"/>
        </a:p>
      </dgm:t>
    </dgm:pt>
    <dgm:pt modelId="{02A0498A-06FD-456A-B50A-10EF6A1E013A}" type="pres">
      <dgm:prSet presAssocID="{2B9E9A48-125F-4A5B-95C7-DE3A703E538A}" presName="Name9" presStyleLbl="parChTrans1D2" presStyleIdx="4" presStyleCnt="5"/>
      <dgm:spPr/>
      <dgm:t>
        <a:bodyPr/>
        <a:lstStyle/>
        <a:p>
          <a:endParaRPr lang="ru-RU"/>
        </a:p>
      </dgm:t>
    </dgm:pt>
    <dgm:pt modelId="{24011813-8DB9-482E-BFA4-F49B4170F0EA}" type="pres">
      <dgm:prSet presAssocID="{2B9E9A48-125F-4A5B-95C7-DE3A703E538A}" presName="connTx" presStyleLbl="parChTrans1D2" presStyleIdx="4" presStyleCnt="5"/>
      <dgm:spPr/>
      <dgm:t>
        <a:bodyPr/>
        <a:lstStyle/>
        <a:p>
          <a:endParaRPr lang="ru-RU"/>
        </a:p>
      </dgm:t>
    </dgm:pt>
    <dgm:pt modelId="{6FD35509-8D0E-462A-84B2-1D74B7F423E2}" type="pres">
      <dgm:prSet presAssocID="{B153CB12-638A-4AA6-85CF-EC565CDAFB2C}" presName="node" presStyleLbl="node1" presStyleIdx="4" presStyleCnt="5">
        <dgm:presLayoutVars>
          <dgm:bulletEnabled val="1"/>
        </dgm:presLayoutVars>
      </dgm:prSet>
      <dgm:spPr/>
      <dgm:t>
        <a:bodyPr/>
        <a:lstStyle/>
        <a:p>
          <a:endParaRPr lang="ru-RU"/>
        </a:p>
      </dgm:t>
    </dgm:pt>
  </dgm:ptLst>
  <dgm:cxnLst>
    <dgm:cxn modelId="{A31D6C5F-42A1-47C0-BDFA-90B2040B26FB}" type="presOf" srcId="{B6B92904-2E85-4836-8B38-CDD0FAE4B936}" destId="{02AB57A0-BBAF-4551-B49D-8A2CCE6C16F4}" srcOrd="0" destOrd="0" presId="urn:microsoft.com/office/officeart/2005/8/layout/radial1"/>
    <dgm:cxn modelId="{9CCED70D-F24D-47A8-B463-CD249C30437D}" srcId="{7A2F3D7A-ACE6-48BB-9BBB-5B3DA45E9980}" destId="{6AD836B8-0B05-4044-B50E-DCDE4C5610D1}" srcOrd="2" destOrd="0" parTransId="{B3FE0830-9938-4F5F-A3B9-1E068FF69F06}" sibTransId="{63F804CE-62E4-49EB-980D-3DF6EDA5AD95}"/>
    <dgm:cxn modelId="{EB7BFA3B-4E9D-4530-8A02-FCCAE0794CD8}" type="presOf" srcId="{A5695C8C-0247-4E03-ACF1-327DFDDFAE4B}" destId="{E4F0D592-63C4-4D73-BBBC-6980E78E2C89}" srcOrd="0" destOrd="0" presId="urn:microsoft.com/office/officeart/2005/8/layout/radial1"/>
    <dgm:cxn modelId="{A030F0AB-8EA0-427F-9AF4-AE90AB343218}" type="presOf" srcId="{2B9E9A48-125F-4A5B-95C7-DE3A703E538A}" destId="{02A0498A-06FD-456A-B50A-10EF6A1E013A}" srcOrd="0" destOrd="0" presId="urn:microsoft.com/office/officeart/2005/8/layout/radial1"/>
    <dgm:cxn modelId="{6B9CBE48-0A4D-4B84-BF79-F7E94FE68AA6}" type="presOf" srcId="{5BEDABB0-397B-4295-AE54-6AECBEC95646}" destId="{DD36BB5D-C0A0-4B17-92EB-B4387E2EF240}" srcOrd="0" destOrd="0" presId="urn:microsoft.com/office/officeart/2005/8/layout/radial1"/>
    <dgm:cxn modelId="{43443DE4-C961-497D-855A-628B97D19D24}" type="presOf" srcId="{B3FE0830-9938-4F5F-A3B9-1E068FF69F06}" destId="{F1A8E622-253F-4DE7-B68E-B4B6F6867752}" srcOrd="0" destOrd="0" presId="urn:microsoft.com/office/officeart/2005/8/layout/radial1"/>
    <dgm:cxn modelId="{24459737-124B-415C-9DF5-7B659F494DB4}" srcId="{7A2F3D7A-ACE6-48BB-9BBB-5B3DA45E9980}" destId="{0B10EB76-1C45-418D-80B4-A38B758FC4A3}" srcOrd="3" destOrd="0" parTransId="{5BEDABB0-397B-4295-AE54-6AECBEC95646}" sibTransId="{D6F56EB5-9D1E-4E1F-9B6C-A1136B61D615}"/>
    <dgm:cxn modelId="{FD19D1F0-FC5B-4576-A8F4-E4940DF50250}" type="presOf" srcId="{A6F7F964-396B-416F-944B-3DCB0D8C00D7}" destId="{9BD9BC59-6A7A-45B7-B57E-E04A2A0C27E1}" srcOrd="0" destOrd="0" presId="urn:microsoft.com/office/officeart/2005/8/layout/radial1"/>
    <dgm:cxn modelId="{C086DCAA-3544-40D8-8E1B-1513D9198058}" type="presOf" srcId="{6AD836B8-0B05-4044-B50E-DCDE4C5610D1}" destId="{EA9F1C6A-1BB3-4E3A-85BF-4AC2581B1893}" srcOrd="0" destOrd="0" presId="urn:microsoft.com/office/officeart/2005/8/layout/radial1"/>
    <dgm:cxn modelId="{6461F014-5BDE-40A8-A541-1AD3D36E8E69}" type="presOf" srcId="{B153CB12-638A-4AA6-85CF-EC565CDAFB2C}" destId="{6FD35509-8D0E-462A-84B2-1D74B7F423E2}" srcOrd="0" destOrd="0" presId="urn:microsoft.com/office/officeart/2005/8/layout/radial1"/>
    <dgm:cxn modelId="{99BF74EE-D9BA-445F-94C2-E2BCB3C0405D}" type="presOf" srcId="{5BEDABB0-397B-4295-AE54-6AECBEC95646}" destId="{A8F253B5-8223-47E7-BC6A-C4901A962EB7}" srcOrd="1" destOrd="0" presId="urn:microsoft.com/office/officeart/2005/8/layout/radial1"/>
    <dgm:cxn modelId="{C90F0B28-979B-4C2F-A3FE-6649A8C25FFB}" type="presOf" srcId="{7A2F3D7A-ACE6-48BB-9BBB-5B3DA45E9980}" destId="{D0D28ADD-551C-4001-A951-FF0FA7CDCA45}" srcOrd="0" destOrd="0" presId="urn:microsoft.com/office/officeart/2005/8/layout/radial1"/>
    <dgm:cxn modelId="{BDA9901B-5CA1-43E0-AFCE-5D39B8763D51}" srcId="{7A2F3D7A-ACE6-48BB-9BBB-5B3DA45E9980}" destId="{A6F7F964-396B-416F-944B-3DCB0D8C00D7}" srcOrd="1" destOrd="0" parTransId="{B6B92904-2E85-4836-8B38-CDD0FAE4B936}" sibTransId="{2C3DB32A-EC50-44FE-A0DB-C97F416A5313}"/>
    <dgm:cxn modelId="{E36845EB-21AC-42E9-9EB4-CEB69D037F45}" srcId="{7A2F3D7A-ACE6-48BB-9BBB-5B3DA45E9980}" destId="{A5695C8C-0247-4E03-ACF1-327DFDDFAE4B}" srcOrd="0" destOrd="0" parTransId="{16C7B0F9-3375-4CAF-9956-BE45F7209457}" sibTransId="{5A378C2F-0A82-4E53-8589-3B98E0EA3ECB}"/>
    <dgm:cxn modelId="{2CA7318B-4D71-4DB8-98BA-A7FF472730AD}" type="presOf" srcId="{B3FE0830-9938-4F5F-A3B9-1E068FF69F06}" destId="{7596661B-B28B-4364-834E-2F9C8D285099}" srcOrd="1" destOrd="0" presId="urn:microsoft.com/office/officeart/2005/8/layout/radial1"/>
    <dgm:cxn modelId="{B32C3AE3-F4AA-42F9-ABEB-3007A441AFB4}" srcId="{FC8C5860-16DF-4F21-9133-2AE704FB347C}" destId="{7A2F3D7A-ACE6-48BB-9BBB-5B3DA45E9980}" srcOrd="0" destOrd="0" parTransId="{4C09B94B-7D86-4C8D-BA4A-027C97BB9B2C}" sibTransId="{63DB6652-891A-42A9-B927-ACF25C1DA549}"/>
    <dgm:cxn modelId="{7C445C82-99A1-4E56-AAD0-AC0FD6FE5F74}" type="presOf" srcId="{16C7B0F9-3375-4CAF-9956-BE45F7209457}" destId="{5B1A8DDE-5BBD-44DB-9236-D90080B0973E}" srcOrd="1" destOrd="0" presId="urn:microsoft.com/office/officeart/2005/8/layout/radial1"/>
    <dgm:cxn modelId="{C8E5E512-AD37-473A-B79F-8002462DC633}" type="presOf" srcId="{B6B92904-2E85-4836-8B38-CDD0FAE4B936}" destId="{17F9A0CA-E955-4F0F-8EAF-52475752506F}" srcOrd="1" destOrd="0" presId="urn:microsoft.com/office/officeart/2005/8/layout/radial1"/>
    <dgm:cxn modelId="{ED4F060A-9129-4356-ADDB-183DBBAD9928}" type="presOf" srcId="{16C7B0F9-3375-4CAF-9956-BE45F7209457}" destId="{57D608C6-9910-4A86-96F1-325EA0CC3458}" srcOrd="0" destOrd="0" presId="urn:microsoft.com/office/officeart/2005/8/layout/radial1"/>
    <dgm:cxn modelId="{BE2A8CAB-CDAD-47A1-AE59-3748D2043280}" type="presOf" srcId="{FC8C5860-16DF-4F21-9133-2AE704FB347C}" destId="{69C78979-5BEE-41B6-B3B5-27AB09091152}" srcOrd="0" destOrd="0" presId="urn:microsoft.com/office/officeart/2005/8/layout/radial1"/>
    <dgm:cxn modelId="{E2A75AB6-1D2E-4FBD-9D5D-A5FF07819785}" srcId="{7A2F3D7A-ACE6-48BB-9BBB-5B3DA45E9980}" destId="{B153CB12-638A-4AA6-85CF-EC565CDAFB2C}" srcOrd="4" destOrd="0" parTransId="{2B9E9A48-125F-4A5B-95C7-DE3A703E538A}" sibTransId="{C3BCB3C5-1F0C-40B2-BC53-17EED7576ABA}"/>
    <dgm:cxn modelId="{121DCD08-231A-47D6-9668-F294ECC1514E}" type="presOf" srcId="{2B9E9A48-125F-4A5B-95C7-DE3A703E538A}" destId="{24011813-8DB9-482E-BFA4-F49B4170F0EA}" srcOrd="1" destOrd="0" presId="urn:microsoft.com/office/officeart/2005/8/layout/radial1"/>
    <dgm:cxn modelId="{C6408C8D-D0F2-4A9C-93B7-70CE8B917E45}" type="presOf" srcId="{0B10EB76-1C45-418D-80B4-A38B758FC4A3}" destId="{44EB53C8-F81F-432E-A043-8A9F187C9981}" srcOrd="0" destOrd="0" presId="urn:microsoft.com/office/officeart/2005/8/layout/radial1"/>
    <dgm:cxn modelId="{D8F233CE-719E-46FC-B2B3-39CE44CBE350}" type="presParOf" srcId="{69C78979-5BEE-41B6-B3B5-27AB09091152}" destId="{D0D28ADD-551C-4001-A951-FF0FA7CDCA45}" srcOrd="0" destOrd="0" presId="urn:microsoft.com/office/officeart/2005/8/layout/radial1"/>
    <dgm:cxn modelId="{521B7598-A2FD-46D9-AE6A-AC263D741B67}" type="presParOf" srcId="{69C78979-5BEE-41B6-B3B5-27AB09091152}" destId="{57D608C6-9910-4A86-96F1-325EA0CC3458}" srcOrd="1" destOrd="0" presId="urn:microsoft.com/office/officeart/2005/8/layout/radial1"/>
    <dgm:cxn modelId="{88A76569-356A-4F51-8592-A52E02D2F253}" type="presParOf" srcId="{57D608C6-9910-4A86-96F1-325EA0CC3458}" destId="{5B1A8DDE-5BBD-44DB-9236-D90080B0973E}" srcOrd="0" destOrd="0" presId="urn:microsoft.com/office/officeart/2005/8/layout/radial1"/>
    <dgm:cxn modelId="{412F6FFE-3448-4CD5-9771-0EE0C2571A1B}" type="presParOf" srcId="{69C78979-5BEE-41B6-B3B5-27AB09091152}" destId="{E4F0D592-63C4-4D73-BBBC-6980E78E2C89}" srcOrd="2" destOrd="0" presId="urn:microsoft.com/office/officeart/2005/8/layout/radial1"/>
    <dgm:cxn modelId="{E9DF32DA-EECD-484B-9E22-D7247080F322}" type="presParOf" srcId="{69C78979-5BEE-41B6-B3B5-27AB09091152}" destId="{02AB57A0-BBAF-4551-B49D-8A2CCE6C16F4}" srcOrd="3" destOrd="0" presId="urn:microsoft.com/office/officeart/2005/8/layout/radial1"/>
    <dgm:cxn modelId="{26FACE97-321E-4A86-A96A-89A867D45E0E}" type="presParOf" srcId="{02AB57A0-BBAF-4551-B49D-8A2CCE6C16F4}" destId="{17F9A0CA-E955-4F0F-8EAF-52475752506F}" srcOrd="0" destOrd="0" presId="urn:microsoft.com/office/officeart/2005/8/layout/radial1"/>
    <dgm:cxn modelId="{E4758EB9-D431-431E-8826-583F48B34CB5}" type="presParOf" srcId="{69C78979-5BEE-41B6-B3B5-27AB09091152}" destId="{9BD9BC59-6A7A-45B7-B57E-E04A2A0C27E1}" srcOrd="4" destOrd="0" presId="urn:microsoft.com/office/officeart/2005/8/layout/radial1"/>
    <dgm:cxn modelId="{839F94B8-BC73-42CC-BBC7-D18F3CA61907}" type="presParOf" srcId="{69C78979-5BEE-41B6-B3B5-27AB09091152}" destId="{F1A8E622-253F-4DE7-B68E-B4B6F6867752}" srcOrd="5" destOrd="0" presId="urn:microsoft.com/office/officeart/2005/8/layout/radial1"/>
    <dgm:cxn modelId="{79BF41E4-CBED-403E-A28F-D77395C6D340}" type="presParOf" srcId="{F1A8E622-253F-4DE7-B68E-B4B6F6867752}" destId="{7596661B-B28B-4364-834E-2F9C8D285099}" srcOrd="0" destOrd="0" presId="urn:microsoft.com/office/officeart/2005/8/layout/radial1"/>
    <dgm:cxn modelId="{83C37EBA-32F4-473A-95F0-EF6726BC76EF}" type="presParOf" srcId="{69C78979-5BEE-41B6-B3B5-27AB09091152}" destId="{EA9F1C6A-1BB3-4E3A-85BF-4AC2581B1893}" srcOrd="6" destOrd="0" presId="urn:microsoft.com/office/officeart/2005/8/layout/radial1"/>
    <dgm:cxn modelId="{A62CAA92-7150-4DA9-8FF2-9CEC6A55B842}" type="presParOf" srcId="{69C78979-5BEE-41B6-B3B5-27AB09091152}" destId="{DD36BB5D-C0A0-4B17-92EB-B4387E2EF240}" srcOrd="7" destOrd="0" presId="urn:microsoft.com/office/officeart/2005/8/layout/radial1"/>
    <dgm:cxn modelId="{105007DD-B538-4CC8-B152-D85766890721}" type="presParOf" srcId="{DD36BB5D-C0A0-4B17-92EB-B4387E2EF240}" destId="{A8F253B5-8223-47E7-BC6A-C4901A962EB7}" srcOrd="0" destOrd="0" presId="urn:microsoft.com/office/officeart/2005/8/layout/radial1"/>
    <dgm:cxn modelId="{F6883676-6E1F-4705-AD4C-D9C73CFF56BA}" type="presParOf" srcId="{69C78979-5BEE-41B6-B3B5-27AB09091152}" destId="{44EB53C8-F81F-432E-A043-8A9F187C9981}" srcOrd="8" destOrd="0" presId="urn:microsoft.com/office/officeart/2005/8/layout/radial1"/>
    <dgm:cxn modelId="{08A9FCDB-D15D-4E39-BC8B-506BA48C08CE}" type="presParOf" srcId="{69C78979-5BEE-41B6-B3B5-27AB09091152}" destId="{02A0498A-06FD-456A-B50A-10EF6A1E013A}" srcOrd="9" destOrd="0" presId="urn:microsoft.com/office/officeart/2005/8/layout/radial1"/>
    <dgm:cxn modelId="{3DD9ED37-8785-468B-8376-49D6F42F617D}" type="presParOf" srcId="{02A0498A-06FD-456A-B50A-10EF6A1E013A}" destId="{24011813-8DB9-482E-BFA4-F49B4170F0EA}" srcOrd="0" destOrd="0" presId="urn:microsoft.com/office/officeart/2005/8/layout/radial1"/>
    <dgm:cxn modelId="{559AED5A-5333-442A-B970-CC8996299F24}" type="presParOf" srcId="{69C78979-5BEE-41B6-B3B5-27AB09091152}" destId="{6FD35509-8D0E-462A-84B2-1D74B7F423E2}" srcOrd="10" destOrd="0" presId="urn:microsoft.com/office/officeart/2005/8/layout/radial1"/>
  </dgm:cxnLst>
  <dgm:bg/>
  <dgm:whole/>
  <dgm:extLst>
    <a:ext uri="http://schemas.microsoft.com/office/drawing/2008/diagram"/>
  </dgm:extLst>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0FAA1C2-58F3-49AF-86BC-5A2A7B0BF1D1}" type="datetimeFigureOut">
              <a:rPr lang="ru-RU"/>
              <a:pPr>
                <a:defRPr/>
              </a:pPr>
              <a:t>01.01.2002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3D9EAFA-4717-42A7-9F3E-3FAE98AFDBB9}"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CC6C73-BEA3-4005-9ED5-48AA28B80C5B}" type="slidenum">
              <a:rPr lang="ru-RU"/>
              <a:pPr fontAlgn="base">
                <a:spcBef>
                  <a:spcPct val="0"/>
                </a:spcBef>
                <a:spcAft>
                  <a:spcPct val="0"/>
                </a:spcAft>
              </a:pPr>
              <a:t>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Образ слайда 1"/>
          <p:cNvSpPr>
            <a:spLocks noGrp="1" noRot="1" noChangeAspect="1"/>
          </p:cNvSpPr>
          <p:nvPr>
            <p:ph type="sldImg"/>
          </p:nvPr>
        </p:nvSpPr>
        <p:spPr bwMode="auto">
          <a:noFill/>
          <a:ln>
            <a:solidFill>
              <a:srgbClr val="000000"/>
            </a:solidFill>
            <a:miter lim="800000"/>
            <a:headEnd/>
            <a:tailEnd/>
          </a:ln>
        </p:spPr>
      </p:sp>
      <p:sp>
        <p:nvSpPr>
          <p:cNvPr id="3174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74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3288D95-D147-4008-A5BE-3905354C7B0B}" type="slidenum">
              <a:rPr lang="ru-RU"/>
              <a:pPr fontAlgn="base">
                <a:spcBef>
                  <a:spcPct val="0"/>
                </a:spcBef>
                <a:spcAft>
                  <a:spcPct val="0"/>
                </a:spcAft>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5" name="Овал 8"/>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lang="ru-RU" smtClean="0"/>
              <a:t>Образец заголовка</a:t>
            </a:r>
            <a:endParaRPr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6" name="Дата 6"/>
          <p:cNvSpPr>
            <a:spLocks noGrp="1"/>
          </p:cNvSpPr>
          <p:nvPr>
            <p:ph type="dt" sz="half" idx="10"/>
          </p:nvPr>
        </p:nvSpPr>
        <p:spPr/>
        <p:txBody>
          <a:bodyPr/>
          <a:lstStyle>
            <a:lvl1pPr>
              <a:defRPr/>
            </a:lvl1pPr>
            <a:extLst/>
          </a:lstStyle>
          <a:p>
            <a:pPr>
              <a:defRPr/>
            </a:pPr>
            <a:fld id="{971F7D9F-A97E-459B-8F3A-F12FC6EC392B}" type="datetimeFigureOut">
              <a:rPr lang="ru-RU"/>
              <a:pPr>
                <a:defRPr/>
              </a:pPr>
              <a:t>01.01.2002</a:t>
            </a:fld>
            <a:endParaRPr lang="ru-RU"/>
          </a:p>
        </p:txBody>
      </p:sp>
      <p:sp>
        <p:nvSpPr>
          <p:cNvPr id="7" name="Нижний колонтитул 19"/>
          <p:cNvSpPr>
            <a:spLocks noGrp="1"/>
          </p:cNvSpPr>
          <p:nvPr>
            <p:ph type="ftr" sz="quarter" idx="11"/>
          </p:nvPr>
        </p:nvSpPr>
        <p:spPr/>
        <p:txBody>
          <a:bodyPr/>
          <a:lstStyle>
            <a:lvl1pPr>
              <a:defRPr/>
            </a:lvl1pPr>
            <a:extLst/>
          </a:lstStyle>
          <a:p>
            <a:pPr>
              <a:defRPr/>
            </a:pPr>
            <a:endParaRPr lang="ru-RU"/>
          </a:p>
        </p:txBody>
      </p:sp>
      <p:sp>
        <p:nvSpPr>
          <p:cNvPr id="8" name="Номер слайда 9"/>
          <p:cNvSpPr>
            <a:spLocks noGrp="1"/>
          </p:cNvSpPr>
          <p:nvPr>
            <p:ph type="sldNum" sz="quarter" idx="12"/>
          </p:nvPr>
        </p:nvSpPr>
        <p:spPr/>
        <p:txBody>
          <a:bodyPr/>
          <a:lstStyle>
            <a:lvl1pPr>
              <a:defRPr/>
            </a:lvl1pPr>
            <a:extLst/>
          </a:lstStyle>
          <a:p>
            <a:pPr>
              <a:defRPr/>
            </a:pPr>
            <a:fld id="{C000B236-DF8F-4153-9ECF-6831AAF560D1}"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C97961A1-A22F-4105-BE30-CEAB985D4737}" type="datetimeFigureOut">
              <a:rPr lang="ru-RU"/>
              <a:pPr>
                <a:defRPr/>
              </a:pPr>
              <a:t>01.01.2002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ADE963C4-0C21-4E9A-957A-B0152ED84B1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E6DE1A8D-232E-426E-8FE6-D58C8824B468}" type="datetimeFigureOut">
              <a:rPr lang="ru-RU"/>
              <a:pPr>
                <a:defRPr/>
              </a:pPr>
              <a:t>01.01.2002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A382A639-9ED8-4B08-A25D-ED754974E54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6AA60D72-4B2C-4E3E-A7D0-4EB1220EDF5F}" type="datetimeFigureOut">
              <a:rPr lang="ru-RU"/>
              <a:pPr>
                <a:defRPr/>
              </a:pPr>
              <a:t>01.01.2002</a:t>
            </a:fld>
            <a:endParaRPr lang="ru-RU"/>
          </a:p>
        </p:txBody>
      </p:sp>
      <p:sp>
        <p:nvSpPr>
          <p:cNvPr id="5" name="Нижний колонтитул 9"/>
          <p:cNvSpPr>
            <a:spLocks noGrp="1"/>
          </p:cNvSpPr>
          <p:nvPr>
            <p:ph type="ftr" sz="quarter" idx="11"/>
          </p:nvPr>
        </p:nvSpPr>
        <p:spPr/>
        <p:txBody>
          <a:bodyPr/>
          <a:lstStyle>
            <a:lvl1pPr>
              <a:defRPr/>
            </a:lvl1pPr>
          </a:lstStyle>
          <a:p>
            <a:pPr>
              <a:defRPr/>
            </a:pPr>
            <a:endParaRPr lang="ru-RU"/>
          </a:p>
        </p:txBody>
      </p:sp>
      <p:sp>
        <p:nvSpPr>
          <p:cNvPr id="6" name="Номер слайда 21"/>
          <p:cNvSpPr>
            <a:spLocks noGrp="1"/>
          </p:cNvSpPr>
          <p:nvPr>
            <p:ph type="sldNum" sz="quarter" idx="12"/>
          </p:nvPr>
        </p:nvSpPr>
        <p:spPr/>
        <p:txBody>
          <a:bodyPr/>
          <a:lstStyle>
            <a:lvl1pPr>
              <a:defRPr/>
            </a:lvl1pPr>
          </a:lstStyle>
          <a:p>
            <a:pPr>
              <a:defRPr/>
            </a:pPr>
            <a:fld id="{24FB9F77-9501-4315-A8B1-A9C81D4AFDE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6"/>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Прямоугольник 9"/>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7" name="Овал 8"/>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ru-RU" smtClean="0"/>
              <a:t>Образец заголовка</a:t>
            </a:r>
            <a:endParaRPr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8" name="Дата 3"/>
          <p:cNvSpPr>
            <a:spLocks noGrp="1"/>
          </p:cNvSpPr>
          <p:nvPr>
            <p:ph type="dt" sz="half" idx="10"/>
          </p:nvPr>
        </p:nvSpPr>
        <p:spPr/>
        <p:txBody>
          <a:bodyPr/>
          <a:lstStyle>
            <a:lvl1pPr>
              <a:defRPr/>
            </a:lvl1pPr>
            <a:extLst/>
          </a:lstStyle>
          <a:p>
            <a:pPr>
              <a:defRPr/>
            </a:pPr>
            <a:fld id="{1DB86946-44DC-4118-AA0F-D2046CB1D6FF}" type="datetimeFigureOut">
              <a:rPr lang="ru-RU"/>
              <a:pPr>
                <a:defRPr/>
              </a:pPr>
              <a:t>01.01.2002</a:t>
            </a:fld>
            <a:endParaRPr lang="ru-RU"/>
          </a:p>
        </p:txBody>
      </p:sp>
      <p:sp>
        <p:nvSpPr>
          <p:cNvPr id="9" name="Нижний колонтитул 4"/>
          <p:cNvSpPr>
            <a:spLocks noGrp="1"/>
          </p:cNvSpPr>
          <p:nvPr>
            <p:ph type="ftr" sz="quarter" idx="11"/>
          </p:nvPr>
        </p:nvSpPr>
        <p:spPr/>
        <p:txBody>
          <a:bodyPr/>
          <a:lstStyle>
            <a:lvl1pPr>
              <a:defRPr/>
            </a:lvl1pPr>
            <a:extLst/>
          </a:lstStyle>
          <a:p>
            <a:pPr>
              <a:defRPr/>
            </a:pPr>
            <a:endParaRPr lang="ru-RU"/>
          </a:p>
        </p:txBody>
      </p:sp>
      <p:sp>
        <p:nvSpPr>
          <p:cNvPr id="10" name="Номер слайда 5"/>
          <p:cNvSpPr>
            <a:spLocks noGrp="1"/>
          </p:cNvSpPr>
          <p:nvPr>
            <p:ph type="sldNum" sz="quarter" idx="12"/>
          </p:nvPr>
        </p:nvSpPr>
        <p:spPr/>
        <p:txBody>
          <a:bodyPr/>
          <a:lstStyle>
            <a:lvl1pPr>
              <a:defRPr/>
            </a:lvl1pPr>
            <a:extLst/>
          </a:lstStyle>
          <a:p>
            <a:pPr>
              <a:defRPr/>
            </a:pPr>
            <a:fld id="{A8F6884E-E23C-4DBF-9288-0741EBBEDF7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BC229597-53C3-4BA7-B65F-B970D2D1A377}" type="datetimeFigureOut">
              <a:rPr lang="ru-RU"/>
              <a:pPr>
                <a:defRPr/>
              </a:pPr>
              <a:t>01.01.2002</a:t>
            </a:fld>
            <a:endParaRPr lang="ru-RU"/>
          </a:p>
        </p:txBody>
      </p:sp>
      <p:sp>
        <p:nvSpPr>
          <p:cNvPr id="6" name="Нижний колонтитул 9"/>
          <p:cNvSpPr>
            <a:spLocks noGrp="1"/>
          </p:cNvSpPr>
          <p:nvPr>
            <p:ph type="ftr" sz="quarter" idx="11"/>
          </p:nvPr>
        </p:nvSpPr>
        <p:spPr/>
        <p:txBody>
          <a:bodyPr/>
          <a:lstStyle>
            <a:lvl1pPr>
              <a:defRPr/>
            </a:lvl1pPr>
          </a:lstStyle>
          <a:p>
            <a:pPr>
              <a:defRPr/>
            </a:pPr>
            <a:endParaRPr lang="ru-RU"/>
          </a:p>
        </p:txBody>
      </p:sp>
      <p:sp>
        <p:nvSpPr>
          <p:cNvPr id="7" name="Номер слайда 21"/>
          <p:cNvSpPr>
            <a:spLocks noGrp="1"/>
          </p:cNvSpPr>
          <p:nvPr>
            <p:ph type="sldNum" sz="quarter" idx="12"/>
          </p:nvPr>
        </p:nvSpPr>
        <p:spPr/>
        <p:txBody>
          <a:bodyPr/>
          <a:lstStyle>
            <a:lvl1pPr>
              <a:defRPr/>
            </a:lvl1pPr>
          </a:lstStyle>
          <a:p>
            <a:pPr>
              <a:defRPr/>
            </a:pPr>
            <a:fld id="{7CF63F42-3F07-4917-829B-401C822A90D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lstStyle>
            <a:lvl1pPr algn="ctr">
              <a:defRPr sz="4500" b="1" cap="none" baseline="0"/>
            </a:lvl1pPr>
            <a:extLst/>
          </a:lstStyle>
          <a:p>
            <a:r>
              <a:rPr lang="ru-RU" smtClean="0"/>
              <a:t>Образец заголовка</a:t>
            </a:r>
            <a:endParaRPr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564AF7FF-0BF0-48BC-82CE-663CA422B101}" type="datetimeFigureOut">
              <a:rPr lang="ru-RU"/>
              <a:pPr>
                <a:defRPr/>
              </a:pPr>
              <a:t>01.01.2002</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70D238BC-3107-4B54-A1B6-1696B376D23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lang="ru-RU" smtClean="0"/>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6963623A-63B9-4EA9-8DC2-7B3ED246F112}" type="datetimeFigureOut">
              <a:rPr lang="ru-RU"/>
              <a:pPr>
                <a:defRPr/>
              </a:pPr>
              <a:t>01.01.2002</a:t>
            </a:fld>
            <a:endParaRPr lang="ru-RU"/>
          </a:p>
        </p:txBody>
      </p:sp>
      <p:sp>
        <p:nvSpPr>
          <p:cNvPr id="4" name="Нижний колонтитул 9"/>
          <p:cNvSpPr>
            <a:spLocks noGrp="1"/>
          </p:cNvSpPr>
          <p:nvPr>
            <p:ph type="ftr" sz="quarter" idx="11"/>
          </p:nvPr>
        </p:nvSpPr>
        <p:spPr/>
        <p:txBody>
          <a:bodyPr/>
          <a:lstStyle>
            <a:lvl1pPr>
              <a:defRPr/>
            </a:lvl1pPr>
          </a:lstStyle>
          <a:p>
            <a:pPr>
              <a:defRPr/>
            </a:pPr>
            <a:endParaRPr lang="ru-RU"/>
          </a:p>
        </p:txBody>
      </p:sp>
      <p:sp>
        <p:nvSpPr>
          <p:cNvPr id="5" name="Номер слайда 21"/>
          <p:cNvSpPr>
            <a:spLocks noGrp="1"/>
          </p:cNvSpPr>
          <p:nvPr>
            <p:ph type="sldNum" sz="quarter" idx="12"/>
          </p:nvPr>
        </p:nvSpPr>
        <p:spPr/>
        <p:txBody>
          <a:bodyPr/>
          <a:lstStyle>
            <a:lvl1pPr>
              <a:defRPr/>
            </a:lvl1pPr>
          </a:lstStyle>
          <a:p>
            <a:pPr>
              <a:defRPr/>
            </a:pPr>
            <a:fld id="{90CB7F02-6B15-492C-BD60-02423A9A568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Прямоугольник 4"/>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Прямоугольник 5"/>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4" name="Дата 1"/>
          <p:cNvSpPr>
            <a:spLocks noGrp="1"/>
          </p:cNvSpPr>
          <p:nvPr>
            <p:ph type="dt" sz="half" idx="10"/>
          </p:nvPr>
        </p:nvSpPr>
        <p:spPr/>
        <p:txBody>
          <a:bodyPr/>
          <a:lstStyle>
            <a:lvl1pPr>
              <a:defRPr/>
            </a:lvl1pPr>
            <a:extLst/>
          </a:lstStyle>
          <a:p>
            <a:pPr>
              <a:defRPr/>
            </a:pPr>
            <a:fld id="{56C56099-C7FB-4941-9142-E4D5BE0F63F6}" type="datetimeFigureOut">
              <a:rPr lang="ru-RU"/>
              <a:pPr>
                <a:defRPr/>
              </a:pPr>
              <a:t>01.01.2002</a:t>
            </a:fld>
            <a:endParaRPr lang="ru-RU"/>
          </a:p>
        </p:txBody>
      </p:sp>
      <p:sp>
        <p:nvSpPr>
          <p:cNvPr id="5" name="Нижний колонтитул 2"/>
          <p:cNvSpPr>
            <a:spLocks noGrp="1"/>
          </p:cNvSpPr>
          <p:nvPr>
            <p:ph type="ftr" sz="quarter" idx="11"/>
          </p:nvPr>
        </p:nvSpPr>
        <p:spPr/>
        <p:txBody>
          <a:bodyPr/>
          <a:lstStyle>
            <a:lvl1pPr>
              <a:defRPr/>
            </a:lvl1pPr>
            <a:extLst/>
          </a:lstStyle>
          <a:p>
            <a:pPr>
              <a:defRPr/>
            </a:pPr>
            <a:endParaRPr lang="ru-RU"/>
          </a:p>
        </p:txBody>
      </p:sp>
      <p:sp>
        <p:nvSpPr>
          <p:cNvPr id="6" name="Номер слайда 3"/>
          <p:cNvSpPr>
            <a:spLocks noGrp="1"/>
          </p:cNvSpPr>
          <p:nvPr>
            <p:ph type="sldNum" sz="quarter" idx="12"/>
          </p:nvPr>
        </p:nvSpPr>
        <p:spPr/>
        <p:txBody>
          <a:bodyPr/>
          <a:lstStyle>
            <a:lvl1pPr>
              <a:defRPr/>
            </a:lvl1pPr>
            <a:extLst/>
          </a:lstStyle>
          <a:p>
            <a:pPr>
              <a:defRPr/>
            </a:pPr>
            <a:fld id="{48000592-B7C4-4904-9F39-BAC756394C5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ru-RU" smtClean="0"/>
              <a:t>Образец заголовка</a:t>
            </a:r>
            <a:endParaRPr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AD184C0C-985B-488D-BD72-E9E0B9912D01}" type="datetimeFigureOut">
              <a:rPr lang="ru-RU"/>
              <a:pPr>
                <a:defRPr/>
              </a:pPr>
              <a:t>01.01.2002</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578D48CA-D4BC-4D58-8E45-30D8E83568ED}"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Прямоугольник 7"/>
          <p:cNvGrpSpPr>
            <a:grpSpLocks/>
          </p:cNvGrpSpPr>
          <p:nvPr/>
        </p:nvGrpSpPr>
        <p:grpSpPr bwMode="auto">
          <a:xfrm>
            <a:off x="646113" y="969963"/>
            <a:ext cx="4803775" cy="4802187"/>
            <a:chOff x="407" y="611"/>
            <a:chExt cx="3026" cy="3025"/>
          </a:xfrm>
        </p:grpSpPr>
        <p:pic>
          <p:nvPicPr>
            <p:cNvPr id="6" name="Прямоугольник 7"/>
            <p:cNvPicPr>
              <a:picLocks noChangeArrowheads="1"/>
            </p:cNvPicPr>
            <p:nvPr/>
          </p:nvPicPr>
          <p:blipFill>
            <a:blip r:embed="rId2"/>
            <a:srcRect/>
            <a:stretch>
              <a:fillRect/>
            </a:stretch>
          </p:blipFill>
          <p:spPr bwMode="auto">
            <a:xfrm>
              <a:off x="407" y="611"/>
              <a:ext cx="3026" cy="3025"/>
            </a:xfrm>
            <a:prstGeom prst="rect">
              <a:avLst/>
            </a:prstGeom>
            <a:noFill/>
          </p:spPr>
        </p:pic>
        <p:sp>
          <p:nvSpPr>
            <p:cNvPr id="7" name="Text Box 3"/>
            <p:cNvSpPr txBox="1">
              <a:spLocks noChangeArrowheads="1"/>
            </p:cNvSpPr>
            <p:nvPr/>
          </p:nvSpPr>
          <p:spPr bwMode="auto">
            <a:xfrm>
              <a:off x="480" y="672"/>
              <a:ext cx="2880" cy="2880"/>
            </a:xfrm>
            <a:prstGeom prst="rect">
              <a:avLst/>
            </a:prstGeom>
            <a:noFill/>
            <a:ln w="9525">
              <a:noFill/>
              <a:miter lim="800000"/>
              <a:headEnd/>
              <a:tailEnd/>
            </a:ln>
          </p:spPr>
          <p:txBody>
            <a:bodyPr tIns="274320"/>
            <a:lstStyle/>
            <a:p>
              <a:pPr indent="-282575">
                <a:lnSpc>
                  <a:spcPts val="3000"/>
                </a:lnSpc>
                <a:spcBef>
                  <a:spcPts val="600"/>
                </a:spcBef>
                <a:buClr>
                  <a:schemeClr val="accent1"/>
                </a:buClr>
                <a:buSzPct val="80000"/>
                <a:buFont typeface="Wingdings 2" pitchFamily="18" charset="2"/>
                <a:buNone/>
              </a:pPr>
              <a:endParaRPr lang="en-US" sz="3200">
                <a:latin typeface="Gill Sans MT" pitchFamily="34" charset="0"/>
              </a:endParaRPr>
            </a:p>
          </p:txBody>
        </p:sp>
      </p:grpSp>
      <p:sp>
        <p:nvSpPr>
          <p:cNvPr id="8" name="Блок-схема: процесс 8"/>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Блок-схема: процесс 9"/>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ru-RU" smtClean="0"/>
              <a:t>Образец заголовка</a:t>
            </a:r>
            <a:endParaRPr lang="en-US"/>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ru-RU" smtClean="0"/>
              <a:t>Образец текста</a:t>
            </a:r>
          </a:p>
        </p:txBody>
      </p:sp>
      <p:sp>
        <p:nvSpPr>
          <p:cNvPr id="10" name="Дата 4"/>
          <p:cNvSpPr>
            <a:spLocks noGrp="1"/>
          </p:cNvSpPr>
          <p:nvPr>
            <p:ph type="dt" sz="half" idx="10"/>
          </p:nvPr>
        </p:nvSpPr>
        <p:spPr/>
        <p:txBody>
          <a:bodyPr/>
          <a:lstStyle>
            <a:lvl1pPr>
              <a:defRPr/>
            </a:lvl1pPr>
            <a:extLst/>
          </a:lstStyle>
          <a:p>
            <a:pPr>
              <a:defRPr/>
            </a:pPr>
            <a:fld id="{CAAEB376-F7FE-48A3-817F-BFE50A20C5BF}" type="datetimeFigureOut">
              <a:rPr lang="ru-RU"/>
              <a:pPr>
                <a:defRPr/>
              </a:pPr>
              <a:t>01.01.2002</a:t>
            </a:fld>
            <a:endParaRPr lang="ru-RU"/>
          </a:p>
        </p:txBody>
      </p:sp>
      <p:sp>
        <p:nvSpPr>
          <p:cNvPr id="11" name="Нижний колонтитул 5"/>
          <p:cNvSpPr>
            <a:spLocks noGrp="1"/>
          </p:cNvSpPr>
          <p:nvPr>
            <p:ph type="ftr" sz="quarter" idx="11"/>
          </p:nvPr>
        </p:nvSpPr>
        <p:spPr/>
        <p:txBody>
          <a:bodyPr/>
          <a:lstStyle>
            <a:lvl1pPr>
              <a:defRPr/>
            </a:lvl1pPr>
            <a:extLst/>
          </a:lstStyle>
          <a:p>
            <a:pPr>
              <a:defRPr/>
            </a:pPr>
            <a:endParaRPr lang="ru-RU"/>
          </a:p>
        </p:txBody>
      </p:sp>
      <p:sp>
        <p:nvSpPr>
          <p:cNvPr id="12" name="Номер слайда 6"/>
          <p:cNvSpPr>
            <a:spLocks noGrp="1"/>
          </p:cNvSpPr>
          <p:nvPr>
            <p:ph type="sldNum" sz="quarter" idx="12"/>
          </p:nvPr>
        </p:nvSpPr>
        <p:spPr/>
        <p:txBody>
          <a:bodyPr/>
          <a:lstStyle>
            <a:lvl1pPr>
              <a:defRPr/>
            </a:lvl1pPr>
            <a:extLst/>
          </a:lstStyle>
          <a:p>
            <a:pPr>
              <a:defRPr/>
            </a:pPr>
            <a:fld id="{A953DD84-056B-4CAB-A4B5-93FF4FC4124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Овал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Прямоугольник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Заголовок 4"/>
          <p:cNvSpPr>
            <a:spLocks noGrp="1"/>
          </p:cNvSpPr>
          <p:nvPr>
            <p:ph type="title"/>
          </p:nvPr>
        </p:nvSpPr>
        <p:spPr>
          <a:xfrm>
            <a:off x="1435100" y="274638"/>
            <a:ext cx="7499350" cy="1143000"/>
          </a:xfrm>
          <a:prstGeom prst="rect">
            <a:avLst/>
          </a:prstGeom>
        </p:spPr>
        <p:txBody>
          <a:bodyPr anchor="ctr">
            <a:normAutofit/>
          </a:bodyPr>
          <a:lstStyle>
            <a:extLst/>
          </a:lstStyle>
          <a:p>
            <a:r>
              <a:rPr lang="ru-RU" smtClean="0"/>
              <a:t>Образец заголовка</a:t>
            </a:r>
            <a:endParaRPr lang="en-US"/>
          </a:p>
        </p:txBody>
      </p:sp>
      <p:sp>
        <p:nvSpPr>
          <p:cNvPr id="1033" name="Текст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smtClean="0">
                <a:solidFill>
                  <a:schemeClr val="bg2">
                    <a:shade val="50000"/>
                    <a:satMod val="200000"/>
                  </a:schemeClr>
                </a:solidFill>
                <a:latin typeface="+mn-lt"/>
              </a:defRPr>
            </a:lvl1pPr>
            <a:extLst/>
          </a:lstStyle>
          <a:p>
            <a:pPr>
              <a:defRPr/>
            </a:pPr>
            <a:fld id="{2F332574-50A6-43D6-BD17-80035D4AA0D1}" type="datetimeFigureOut">
              <a:rPr lang="ru-RU"/>
              <a:pPr>
                <a:defRPr/>
              </a:pPr>
              <a:t>01.01.2002</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defRPr>
            </a:lvl1pPr>
            <a:extLst/>
          </a:lstStyle>
          <a:p>
            <a:pPr>
              <a:defRPr/>
            </a:pPr>
            <a:endParaRPr lang="ru-RU"/>
          </a:p>
        </p:txBody>
      </p:sp>
      <p:sp>
        <p:nvSpPr>
          <p:cNvPr id="22" name="Номер слайда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smtClean="0">
                <a:solidFill>
                  <a:schemeClr val="bg2">
                    <a:shade val="50000"/>
                    <a:satMod val="200000"/>
                  </a:schemeClr>
                </a:solidFill>
                <a:effectLst/>
                <a:latin typeface="+mn-lt"/>
              </a:defRPr>
            </a:lvl1pPr>
            <a:extLst/>
          </a:lstStyle>
          <a:p>
            <a:pPr>
              <a:defRPr/>
            </a:pPr>
            <a:fld id="{EF8410A0-74AB-4706-B067-13D4C8CA58B5}" type="slidenum">
              <a:rPr lang="ru-RU"/>
              <a:pPr>
                <a:defRPr/>
              </a:pPr>
              <a:t>‹#›</a:t>
            </a:fld>
            <a:endParaRPr lang="ru-RU"/>
          </a:p>
        </p:txBody>
      </p:sp>
      <p:sp>
        <p:nvSpPr>
          <p:cNvPr id="15" name="Прямоугольник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74" r:id="rId5"/>
    <p:sldLayoutId id="2147483669" r:id="rId6"/>
    <p:sldLayoutId id="2147483675" r:id="rId7"/>
    <p:sldLayoutId id="2147483676" r:id="rId8"/>
    <p:sldLayoutId id="2147483677" r:id="rId9"/>
    <p:sldLayoutId id="2147483668" r:id="rId10"/>
    <p:sldLayoutId id="2147483667" r:id="rId11"/>
  </p:sldLayoutIdLst>
  <p:txStyles>
    <p:titleStyle>
      <a:lvl1pPr algn="l" rtl="0" fontAlgn="base">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fontAlgn="base">
        <a:spcBef>
          <a:spcPct val="0"/>
        </a:spcBef>
        <a:spcAft>
          <a:spcPct val="0"/>
        </a:spcAft>
        <a:defRPr sz="4300">
          <a:solidFill>
            <a:srgbClr val="572314"/>
          </a:solidFill>
          <a:latin typeface="Corbel" pitchFamily="34" charset="0"/>
        </a:defRPr>
      </a:lvl2pPr>
      <a:lvl3pPr algn="l" rtl="0" fontAlgn="base">
        <a:spcBef>
          <a:spcPct val="0"/>
        </a:spcBef>
        <a:spcAft>
          <a:spcPct val="0"/>
        </a:spcAft>
        <a:defRPr sz="4300">
          <a:solidFill>
            <a:srgbClr val="572314"/>
          </a:solidFill>
          <a:latin typeface="Corbel" pitchFamily="34" charset="0"/>
        </a:defRPr>
      </a:lvl3pPr>
      <a:lvl4pPr algn="l" rtl="0" fontAlgn="base">
        <a:spcBef>
          <a:spcPct val="0"/>
        </a:spcBef>
        <a:spcAft>
          <a:spcPct val="0"/>
        </a:spcAft>
        <a:defRPr sz="4300">
          <a:solidFill>
            <a:srgbClr val="572314"/>
          </a:solidFill>
          <a:latin typeface="Corbel" pitchFamily="34" charset="0"/>
        </a:defRPr>
      </a:lvl4pPr>
      <a:lvl5pPr algn="l" rtl="0" fontAlgn="base">
        <a:spcBef>
          <a:spcPct val="0"/>
        </a:spcBef>
        <a:spcAft>
          <a:spcPct val="0"/>
        </a:spcAft>
        <a:defRPr sz="4300">
          <a:solidFill>
            <a:srgbClr val="572314"/>
          </a:solidFill>
          <a:latin typeface="Corbel" pitchFamily="34" charset="0"/>
        </a:defRPr>
      </a:lvl5pPr>
      <a:lvl6pPr marL="457200" algn="l" rtl="0" fontAlgn="base">
        <a:spcBef>
          <a:spcPct val="0"/>
        </a:spcBef>
        <a:spcAft>
          <a:spcPct val="0"/>
        </a:spcAft>
        <a:defRPr sz="4300">
          <a:solidFill>
            <a:srgbClr val="572314"/>
          </a:solidFill>
          <a:latin typeface="Corbel" pitchFamily="34" charset="0"/>
        </a:defRPr>
      </a:lvl6pPr>
      <a:lvl7pPr marL="914400" algn="l" rtl="0" fontAlgn="base">
        <a:spcBef>
          <a:spcPct val="0"/>
        </a:spcBef>
        <a:spcAft>
          <a:spcPct val="0"/>
        </a:spcAft>
        <a:defRPr sz="4300">
          <a:solidFill>
            <a:srgbClr val="572314"/>
          </a:solidFill>
          <a:latin typeface="Corbel" pitchFamily="34" charset="0"/>
        </a:defRPr>
      </a:lvl7pPr>
      <a:lvl8pPr marL="1371600" algn="l" rtl="0" fontAlgn="base">
        <a:spcBef>
          <a:spcPct val="0"/>
        </a:spcBef>
        <a:spcAft>
          <a:spcPct val="0"/>
        </a:spcAft>
        <a:defRPr sz="4300">
          <a:solidFill>
            <a:srgbClr val="572314"/>
          </a:solidFill>
          <a:latin typeface="Corbel" pitchFamily="34" charset="0"/>
        </a:defRPr>
      </a:lvl8pPr>
      <a:lvl9pPr marL="1828800" algn="l" rtl="0" fontAlgn="base">
        <a:spcBef>
          <a:spcPct val="0"/>
        </a:spcBef>
        <a:spcAft>
          <a:spcPct val="0"/>
        </a:spcAft>
        <a:defRPr sz="4300">
          <a:solidFill>
            <a:srgbClr val="572314"/>
          </a:solidFill>
          <a:latin typeface="Corbel" pitchFamily="34" charset="0"/>
        </a:defRPr>
      </a:lvl9pPr>
      <a:extLst/>
    </p:titleStyle>
    <p:bodyStyle>
      <a:lvl1pPr marL="365125" indent="-282575" algn="l" rtl="0" fontAlgn="base">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fontAlgn="base">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fontAlgn="base">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fontAlgn="base">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wmf"/><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17.jpeg"/><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__________Microsoft_Office_Excel2.xls"/><Relationship Id="rId4" Type="http://schemas.openxmlformats.org/officeDocument/2006/relationships/oleObject" Target="../embeddings/__________Microsoft_Office_Excel1.xls"/></Relationships>
</file>

<file path=ppt/slides/_rels/slide17.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8.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908175" y="2349500"/>
            <a:ext cx="6985000" cy="3095625"/>
          </a:xfrm>
        </p:spPr>
        <p:txBody>
          <a:bodyPr>
            <a:noAutofit/>
          </a:bodyPr>
          <a:lstStyle/>
          <a:p>
            <a:pPr algn="ctr" fontAlgn="auto">
              <a:spcAft>
                <a:spcPts val="0"/>
              </a:spcAft>
              <a:defRPr/>
            </a:pPr>
            <a:r>
              <a:rPr lang="ru-RU" sz="3200" b="1" i="1" dirty="0" smtClean="0">
                <a:solidFill>
                  <a:schemeClr val="tx2">
                    <a:satMod val="130000"/>
                  </a:schemeClr>
                </a:solidFill>
              </a:rPr>
              <a:t>Дидактические игры и упражнения на уроках математики как средство развития мышления </a:t>
            </a:r>
            <a:r>
              <a:rPr lang="ru-RU" sz="3200" b="1" i="1" dirty="0" smtClean="0">
                <a:solidFill>
                  <a:schemeClr val="tx2">
                    <a:satMod val="130000"/>
                  </a:schemeClr>
                </a:solidFill>
              </a:rPr>
              <a:t>школьников 5 класса  </a:t>
            </a:r>
            <a:r>
              <a:rPr lang="ru-RU" sz="3200" b="1" i="1" dirty="0" smtClean="0">
                <a:solidFill>
                  <a:schemeClr val="tx2">
                    <a:satMod val="130000"/>
                  </a:schemeClr>
                </a:solidFill>
              </a:rPr>
              <a:t>с недостатком интеллекта</a:t>
            </a:r>
            <a:endParaRPr lang="ru-RU" sz="3200" b="1" i="1" dirty="0">
              <a:solidFill>
                <a:schemeClr val="tx2">
                  <a:satMod val="130000"/>
                </a:schemeClr>
              </a:solidFill>
            </a:endParaRPr>
          </a:p>
        </p:txBody>
      </p:sp>
      <p:pic>
        <p:nvPicPr>
          <p:cNvPr id="14338" name="Рисунок 7" descr="MC900283423.WMF"/>
          <p:cNvPicPr>
            <a:picLocks noChangeAspect="1"/>
          </p:cNvPicPr>
          <p:nvPr/>
        </p:nvPicPr>
        <p:blipFill>
          <a:blip r:embed="rId2"/>
          <a:srcRect/>
          <a:stretch>
            <a:fillRect/>
          </a:stretch>
        </p:blipFill>
        <p:spPr bwMode="auto">
          <a:xfrm>
            <a:off x="6372225" y="404813"/>
            <a:ext cx="1827213" cy="1806575"/>
          </a:xfrm>
          <a:prstGeom prst="rect">
            <a:avLst/>
          </a:prstGeom>
          <a:noFill/>
          <a:ln w="9525">
            <a:noFill/>
            <a:miter lim="800000"/>
            <a:headEnd/>
            <a:tailEnd/>
          </a:ln>
        </p:spPr>
      </p:pic>
      <p:pic>
        <p:nvPicPr>
          <p:cNvPr id="4" name="Picture 9" descr="j0236209"/>
          <p:cNvPicPr>
            <a:picLocks noChangeAspect="1" noChangeArrowheads="1" noCrop="1"/>
          </p:cNvPicPr>
          <p:nvPr/>
        </p:nvPicPr>
        <p:blipFill>
          <a:blip r:embed="rId3"/>
          <a:srcRect/>
          <a:stretch>
            <a:fillRect/>
          </a:stretch>
        </p:blipFill>
        <p:spPr bwMode="auto">
          <a:xfrm>
            <a:off x="1258888" y="5157788"/>
            <a:ext cx="795337" cy="1223962"/>
          </a:xfrm>
          <a:prstGeom prst="rect">
            <a:avLst/>
          </a:prstGeom>
          <a:noFill/>
          <a:ln w="9525">
            <a:noFill/>
            <a:miter lim="800000"/>
            <a:headEnd/>
            <a:tailEnd/>
          </a:ln>
        </p:spPr>
      </p:pic>
      <p:pic>
        <p:nvPicPr>
          <p:cNvPr id="5" name="Picture 10" descr="j0336801"/>
          <p:cNvPicPr>
            <a:picLocks noChangeAspect="1" noChangeArrowheads="1" noCrop="1"/>
          </p:cNvPicPr>
          <p:nvPr/>
        </p:nvPicPr>
        <p:blipFill>
          <a:blip r:embed="rId4"/>
          <a:srcRect/>
          <a:stretch>
            <a:fillRect/>
          </a:stretch>
        </p:blipFill>
        <p:spPr bwMode="auto">
          <a:xfrm>
            <a:off x="7380288" y="4797425"/>
            <a:ext cx="1473200" cy="1655763"/>
          </a:xfrm>
          <a:prstGeom prst="rect">
            <a:avLst/>
          </a:prstGeom>
          <a:noFill/>
          <a:ln w="9525">
            <a:noFill/>
            <a:miter lim="800000"/>
            <a:headEnd/>
            <a:tailEnd/>
          </a:ln>
        </p:spPr>
      </p:pic>
      <p:pic>
        <p:nvPicPr>
          <p:cNvPr id="6" name="Picture 10"/>
          <p:cNvPicPr>
            <a:picLocks noChangeAspect="1" noChangeArrowheads="1"/>
          </p:cNvPicPr>
          <p:nvPr/>
        </p:nvPicPr>
        <p:blipFill>
          <a:blip r:embed="rId5"/>
          <a:srcRect/>
          <a:stretch>
            <a:fillRect/>
          </a:stretch>
        </p:blipFill>
        <p:spPr bwMode="auto">
          <a:xfrm>
            <a:off x="1547813" y="476250"/>
            <a:ext cx="2058987" cy="1785938"/>
          </a:xfrm>
          <a:prstGeom prst="rect">
            <a:avLst/>
          </a:prstGeom>
          <a:noFill/>
          <a:ln w="9525">
            <a:noFill/>
            <a:miter lim="800000"/>
            <a:headEnd/>
            <a:tailEnd/>
          </a:ln>
        </p:spPr>
      </p:pic>
      <p:sp>
        <p:nvSpPr>
          <p:cNvPr id="14342" name="TextBox 6"/>
          <p:cNvSpPr txBox="1">
            <a:spLocks noChangeArrowheads="1"/>
          </p:cNvSpPr>
          <p:nvPr/>
        </p:nvSpPr>
        <p:spPr bwMode="auto">
          <a:xfrm>
            <a:off x="2500313" y="5286375"/>
            <a:ext cx="4929187" cy="1200329"/>
          </a:xfrm>
          <a:prstGeom prst="rect">
            <a:avLst/>
          </a:prstGeom>
          <a:noFill/>
          <a:ln w="9525">
            <a:noFill/>
            <a:miter lim="800000"/>
            <a:headEnd/>
            <a:tailEnd/>
          </a:ln>
        </p:spPr>
        <p:txBody>
          <a:bodyPr>
            <a:spAutoFit/>
          </a:bodyPr>
          <a:lstStyle/>
          <a:p>
            <a:r>
              <a:rPr lang="ru-RU" dirty="0" smtClean="0">
                <a:latin typeface="Corbel" pitchFamily="34" charset="0"/>
              </a:rPr>
              <a:t>Обобщение педагогического опыта</a:t>
            </a:r>
          </a:p>
          <a:p>
            <a:r>
              <a:rPr lang="ru-RU" dirty="0" smtClean="0">
                <a:latin typeface="Corbel" pitchFamily="34" charset="0"/>
              </a:rPr>
              <a:t>Учитель</a:t>
            </a:r>
          </a:p>
          <a:p>
            <a:r>
              <a:rPr lang="ru-RU" dirty="0" smtClean="0">
                <a:latin typeface="Corbel" pitchFamily="34" charset="0"/>
              </a:rPr>
              <a:t>Мацнева Александра Егоровна МКОУ «Нижнедевицкая СОШ с УИОП»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0" fill="hold"/>
                                        <p:tgtEl>
                                          <p:spTgt spid="4"/>
                                        </p:tgtEl>
                                        <p:attrNameLst>
                                          <p:attrName>ppt_w</p:attrName>
                                        </p:attrNameLst>
                                      </p:cBhvr>
                                      <p:tavLst>
                                        <p:tav tm="0">
                                          <p:val>
                                            <p:fltVal val="0"/>
                                          </p:val>
                                        </p:tav>
                                        <p:tav tm="100000">
                                          <p:val>
                                            <p:strVal val="#ppt_w"/>
                                          </p:val>
                                        </p:tav>
                                      </p:tavLst>
                                    </p:anim>
                                    <p:anim calcmode="lin" valueType="num">
                                      <p:cBhvr>
                                        <p:cTn id="8" dur="30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3000" fill="hold"/>
                                        <p:tgtEl>
                                          <p:spTgt spid="5"/>
                                        </p:tgtEl>
                                        <p:attrNameLst>
                                          <p:attrName>ppt_w</p:attrName>
                                        </p:attrNameLst>
                                      </p:cBhvr>
                                      <p:tavLst>
                                        <p:tav tm="0">
                                          <p:val>
                                            <p:fltVal val="0"/>
                                          </p:val>
                                        </p:tav>
                                        <p:tav tm="100000">
                                          <p:val>
                                            <p:strVal val="#ppt_w"/>
                                          </p:val>
                                        </p:tav>
                                      </p:tavLst>
                                    </p:anim>
                                    <p:anim calcmode="lin" valueType="num">
                                      <p:cBhvr>
                                        <p:cTn id="12" dur="3000" fill="hold"/>
                                        <p:tgtEl>
                                          <p:spTgt spid="5"/>
                                        </p:tgtEl>
                                        <p:attrNameLst>
                                          <p:attrName>ppt_h</p:attrName>
                                        </p:attrNameLst>
                                      </p:cBhvr>
                                      <p:tavLst>
                                        <p:tav tm="0">
                                          <p:val>
                                            <p:fltVal val="0"/>
                                          </p:val>
                                        </p:tav>
                                        <p:tav tm="100000">
                                          <p:val>
                                            <p:strVal val="#ppt_h"/>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100" y="274638"/>
            <a:ext cx="7499350" cy="633412"/>
          </a:xfrm>
        </p:spPr>
        <p:txBody>
          <a:bodyPr>
            <a:normAutofit fontScale="90000"/>
          </a:bodyPr>
          <a:lstStyle/>
          <a:p>
            <a:pPr fontAlgn="auto">
              <a:spcAft>
                <a:spcPts val="0"/>
              </a:spcAft>
              <a:defRPr/>
            </a:pPr>
            <a:endParaRPr lang="ru-RU" dirty="0">
              <a:solidFill>
                <a:schemeClr val="tx2">
                  <a:satMod val="130000"/>
                </a:schemeClr>
              </a:solidFill>
            </a:endParaRPr>
          </a:p>
        </p:txBody>
      </p:sp>
      <p:sp>
        <p:nvSpPr>
          <p:cNvPr id="3" name="Содержимое 2"/>
          <p:cNvSpPr>
            <a:spLocks noGrp="1"/>
          </p:cNvSpPr>
          <p:nvPr>
            <p:ph sz="half" idx="1"/>
          </p:nvPr>
        </p:nvSpPr>
        <p:spPr>
          <a:xfrm>
            <a:off x="1435100" y="1524000"/>
            <a:ext cx="3657600" cy="4664075"/>
          </a:xfrm>
        </p:spPr>
        <p:txBody>
          <a:bodyPr>
            <a:normAutofit fontScale="47500" lnSpcReduction="20000"/>
          </a:bodyPr>
          <a:lstStyle/>
          <a:p>
            <a:pPr marL="365760" indent="-283464" fontAlgn="auto">
              <a:spcAft>
                <a:spcPts val="0"/>
              </a:spcAft>
              <a:buFont typeface="Wingdings 2"/>
              <a:buChar char=""/>
              <a:defRPr/>
            </a:pPr>
            <a:r>
              <a:rPr lang="ru-RU" sz="3800" b="1" dirty="0" smtClean="0"/>
              <a:t>Наиболее доступны для младших школьников коррекционной школы наглядно-действенные формы мышления. Однако, при выполнении заданий дети испытывают трудности. Им трудно сложить несложную разрезную картинку или правильно заполнить доску </a:t>
            </a:r>
            <a:r>
              <a:rPr lang="ru-RU" sz="3800" b="1" dirty="0" err="1" smtClean="0"/>
              <a:t>Сегена</a:t>
            </a:r>
            <a:r>
              <a:rPr lang="ru-RU" sz="3800" b="1" dirty="0" smtClean="0"/>
              <a:t>. У умственно отсталых младших школьников недостаточно развиты практические действия.</a:t>
            </a:r>
          </a:p>
          <a:p>
            <a:pPr marL="365760" indent="-283464" fontAlgn="auto">
              <a:spcAft>
                <a:spcPts val="0"/>
              </a:spcAft>
              <a:buFont typeface="Wingdings 2"/>
              <a:buChar char=""/>
              <a:defRPr/>
            </a:pPr>
            <a:endParaRPr lang="ru-RU" b="1" dirty="0"/>
          </a:p>
        </p:txBody>
      </p:sp>
      <p:sp>
        <p:nvSpPr>
          <p:cNvPr id="4" name="Содержимое 3"/>
          <p:cNvSpPr>
            <a:spLocks noGrp="1"/>
          </p:cNvSpPr>
          <p:nvPr>
            <p:ph sz="half" idx="2"/>
          </p:nvPr>
        </p:nvSpPr>
        <p:spPr>
          <a:xfrm>
            <a:off x="5276850" y="1052513"/>
            <a:ext cx="3657600" cy="5135562"/>
          </a:xfrm>
        </p:spPr>
        <p:txBody>
          <a:bodyPr>
            <a:normAutofit fontScale="47500" lnSpcReduction="20000"/>
          </a:bodyPr>
          <a:lstStyle/>
          <a:p>
            <a:pPr marL="365760" indent="-283464" fontAlgn="auto">
              <a:spcAft>
                <a:spcPts val="0"/>
              </a:spcAft>
              <a:buFont typeface="Wingdings 2"/>
              <a:buChar char=""/>
              <a:defRPr/>
            </a:pPr>
            <a:r>
              <a:rPr lang="ru-RU" sz="2900" dirty="0" smtClean="0"/>
              <a:t> Большие трудности вызывают у учащихся 1—2  классов задачи, предусматривающие использование наглядно-образного мышления.</a:t>
            </a:r>
          </a:p>
          <a:p>
            <a:pPr marL="365760" indent="-283464" fontAlgn="auto">
              <a:spcAft>
                <a:spcPts val="0"/>
              </a:spcAft>
              <a:buFont typeface="Wingdings 2"/>
              <a:buChar char=""/>
              <a:defRPr/>
            </a:pPr>
            <a:r>
              <a:rPr lang="ru-RU" sz="2900" dirty="0" smtClean="0"/>
              <a:t>Особенно сложными оказываются задания, требующие от детей словесно-логического мышления. Так, имея перед собой цветную картинку, изображающую определенное время года, школьники далеко не всегда могут правильно установить отраженные на ней причинно-следственные связи и на этой основе определить, какой сезон передает рисунок. Они часто не понимают даже  несложные, предназначенные для нормально развивающихся дошкольников, тексты, содержащие временные, причинные и другие отношения. Умственно отсталые ученики воспроизводят материал упрощенно, опускают многие, иногда наиболее значимые его части, изменяют последовательность смысловых звеньев текста, не устанавливают необходимых взаимоотношений между ними.</a:t>
            </a:r>
          </a:p>
          <a:p>
            <a:pPr marL="365760" indent="-283464" fontAlgn="auto">
              <a:spcAft>
                <a:spcPts val="0"/>
              </a:spcAft>
              <a:buFont typeface="Wingdings 2"/>
              <a:buChar char=""/>
              <a:defRPr/>
            </a:pPr>
            <a:endParaRPr lang="ru-RU" dirty="0"/>
          </a:p>
        </p:txBody>
      </p:sp>
      <p:pic>
        <p:nvPicPr>
          <p:cNvPr id="6" name="Picture 23" descr="55"/>
          <p:cNvPicPr>
            <a:picLocks noChangeAspect="1" noChangeArrowheads="1" noCrop="1"/>
          </p:cNvPicPr>
          <p:nvPr/>
        </p:nvPicPr>
        <p:blipFill>
          <a:blip r:embed="rId2"/>
          <a:srcRect/>
          <a:stretch>
            <a:fillRect/>
          </a:stretch>
        </p:blipFill>
        <p:spPr bwMode="auto">
          <a:xfrm>
            <a:off x="2627313" y="4724400"/>
            <a:ext cx="2519362" cy="1955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arn(in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Horizontal)">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barn(inHorizontal)">
                                      <p:cBhvr>
                                        <p:cTn id="2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55000" lnSpcReduction="20000"/>
          </a:bodyPr>
          <a:lstStyle/>
          <a:p>
            <a:pPr marL="365760" indent="-283464" fontAlgn="auto">
              <a:spcAft>
                <a:spcPts val="0"/>
              </a:spcAft>
              <a:buFont typeface="Wingdings 2"/>
              <a:buChar char=""/>
              <a:defRPr/>
            </a:pPr>
            <a:r>
              <a:rPr lang="ru-RU" dirty="0" smtClean="0"/>
              <a:t>Мыслительные процессы у умственно отсталых младших школьников протекают весьма своеобразно. Так, выполняемый ими мысленный анализ зрительно воспринимаемого реального предмета или его изображения отличается бедностью, непоследовательностью, фрагментарностью. Глядя на объект, ученик называет далеко не все составляющие его части даже в тех случаях, когда хорошо знает их названия, а также не отмечает многих существенно важных свойств, хотя они ему давно известны. Обычно он говорит о таких частях, которые выступают из общего контура фигуры, не соблюдая при этом какого-либо порядка. </a:t>
            </a:r>
          </a:p>
          <a:p>
            <a:pPr marL="365760" indent="-283464" fontAlgn="auto">
              <a:spcAft>
                <a:spcPts val="0"/>
              </a:spcAft>
              <a:buFont typeface="Wingdings 2"/>
              <a:buChar char=""/>
              <a:defRPr/>
            </a:pPr>
            <a:r>
              <a:rPr lang="ru-RU" dirty="0" smtClean="0"/>
              <a:t>Продвижения учеников в овладении процессом сравнения обнаруживается примерно к 4 классу. Оно проявляется в меньшем числе отклонений от выполняемого задания.</a:t>
            </a:r>
          </a:p>
          <a:p>
            <a:pPr marL="365760" indent="-283464" fontAlgn="auto">
              <a:spcAft>
                <a:spcPts val="0"/>
              </a:spcAft>
              <a:buFont typeface="Wingdings 2"/>
              <a:buChar char=""/>
              <a:defRPr/>
            </a:pPr>
            <a:r>
              <a:rPr lang="ru-RU" dirty="0" smtClean="0"/>
              <a:t>Характеризуя мышление умственно отсталых учащихся, следует специально подчеркнуть стереотипность, </a:t>
            </a:r>
            <a:r>
              <a:rPr lang="ru-RU" dirty="0" err="1" smtClean="0"/>
              <a:t>тугоподвижность</a:t>
            </a:r>
            <a:r>
              <a:rPr lang="ru-RU" dirty="0" smtClean="0"/>
              <a:t> этого процесса. </a:t>
            </a:r>
          </a:p>
          <a:p>
            <a:pPr marL="365760" indent="-283464" fontAlgn="auto">
              <a:spcAft>
                <a:spcPts val="0"/>
              </a:spcAft>
              <a:buFont typeface="Wingdings 2"/>
              <a:buNone/>
              <a:defRPr/>
            </a:pPr>
            <a:r>
              <a:rPr lang="ru-RU" dirty="0" smtClean="0"/>
              <a:t> </a:t>
            </a:r>
          </a:p>
          <a:p>
            <a:pPr marL="365760" indent="-283464" fontAlgn="auto">
              <a:spcAft>
                <a:spcPts val="0"/>
              </a:spcAft>
              <a:buFont typeface="Wingdings 2"/>
              <a:buChar char=""/>
              <a:defRPr/>
            </a:pPr>
            <a:endParaRPr lang="ru-RU" dirty="0"/>
          </a:p>
        </p:txBody>
      </p:sp>
      <p:pic>
        <p:nvPicPr>
          <p:cNvPr id="6" name="Picture 23" descr="55"/>
          <p:cNvPicPr>
            <a:picLocks noChangeAspect="1" noChangeArrowheads="1" noCrop="1"/>
          </p:cNvPicPr>
          <p:nvPr/>
        </p:nvPicPr>
        <p:blipFill>
          <a:blip r:embed="rId2"/>
          <a:srcRect/>
          <a:stretch>
            <a:fillRect/>
          </a:stretch>
        </p:blipFill>
        <p:spPr bwMode="auto">
          <a:xfrm>
            <a:off x="3708400" y="4797425"/>
            <a:ext cx="2303463" cy="189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plus(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plus(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plus(in)">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plus(in)">
                                      <p:cBhvr>
                                        <p:cTn id="3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b="1" i="1" dirty="0" smtClean="0">
                <a:solidFill>
                  <a:schemeClr val="tx2">
                    <a:satMod val="130000"/>
                  </a:schemeClr>
                </a:solidFill>
              </a:rPr>
              <a:t>Дидактическая игра в обучении младших школьников.</a:t>
            </a: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85000" lnSpcReduction="20000"/>
          </a:bodyPr>
          <a:lstStyle/>
          <a:p>
            <a:pPr marL="365760" indent="-283464" fontAlgn="auto">
              <a:spcAft>
                <a:spcPts val="0"/>
              </a:spcAft>
              <a:buFont typeface="Wingdings 2"/>
              <a:buChar char=""/>
              <a:defRPr/>
            </a:pPr>
            <a:r>
              <a:rPr lang="ru-RU" dirty="0" smtClean="0"/>
              <a:t>Учащиеся с интеллектуальной недостаточностью играют на уроках, используя дидактический материал, учебные пособия в качестве игрушек, не понимая их учебного значения.</a:t>
            </a:r>
          </a:p>
          <a:p>
            <a:pPr marL="365760" indent="-283464" fontAlgn="auto">
              <a:spcAft>
                <a:spcPts val="0"/>
              </a:spcAft>
              <a:buFont typeface="Wingdings 2"/>
              <a:buChar char=""/>
              <a:defRPr/>
            </a:pPr>
            <a:r>
              <a:rPr lang="ru-RU" dirty="0" smtClean="0"/>
              <a:t>Желание играть, потребность в игре у умственно отсталых школьников необходимо использовать и  направлять в целях  решения  определенных учебных и воспитательных задач. Руководя игрой, организуя жизнь детей в игре, учитель воздействует на чувства, сознание, волю и поведение ребенка в целом.</a:t>
            </a:r>
          </a:p>
          <a:p>
            <a:pPr marL="365760" indent="-283464" fontAlgn="auto">
              <a:spcAft>
                <a:spcPts val="0"/>
              </a:spcAft>
              <a:buFont typeface="Wingdings 2"/>
              <a:buChar char=""/>
              <a:defRPr/>
            </a:pPr>
            <a:endParaRPr lang="ru-RU" dirty="0"/>
          </a:p>
        </p:txBody>
      </p:sp>
      <p:pic>
        <p:nvPicPr>
          <p:cNvPr id="4" name="Picture 23" descr="55"/>
          <p:cNvPicPr>
            <a:picLocks noChangeAspect="1" noChangeArrowheads="1" noCrop="1"/>
          </p:cNvPicPr>
          <p:nvPr/>
        </p:nvPicPr>
        <p:blipFill>
          <a:blip r:embed="rId2"/>
          <a:srcRect/>
          <a:stretch>
            <a:fillRect/>
          </a:stretch>
        </p:blipFill>
        <p:spPr bwMode="auto">
          <a:xfrm>
            <a:off x="-396875" y="4581525"/>
            <a:ext cx="2303463" cy="189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checkerboard(across)">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checkerboard(across)">
                                      <p:cBhvr>
                                        <p:cTn id="2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b="1" i="1" dirty="0" smtClean="0">
                <a:solidFill>
                  <a:schemeClr val="tx2">
                    <a:satMod val="130000"/>
                  </a:schemeClr>
                </a:solidFill>
              </a:rPr>
              <a:t>Дидактическая игра </a:t>
            </a: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77500" lnSpcReduction="20000"/>
          </a:bodyPr>
          <a:lstStyle/>
          <a:p>
            <a:pPr marL="365760" indent="-283464" fontAlgn="auto">
              <a:spcAft>
                <a:spcPts val="0"/>
              </a:spcAft>
              <a:buFont typeface="Wingdings 2"/>
              <a:buChar char=""/>
              <a:defRPr/>
            </a:pPr>
            <a:r>
              <a:rPr lang="ru-RU" b="1" i="1" dirty="0" smtClean="0"/>
              <a:t>–</a:t>
            </a:r>
            <a:r>
              <a:rPr lang="ru-RU" dirty="0" smtClean="0"/>
              <a:t> это одна или несколько математических задач, предлагаемых в занимательной форме и, как правило, с элементами соревнования. Они не только позволяют проверить умения учащихся выполнять математические действия, анализировать, сравнивать, подмечать закономерности, но и значительно повысить интерес к математике, снять усталость, а также способствует развитию внимания, сообразительности, активизирует чувство соревнования, взаимопомощи. Наиболее целесообразно использовать дидактические игры и игровые ситуации при проверке результатов обучения, выработке навыков, формирование умений. </a:t>
            </a:r>
          </a:p>
          <a:p>
            <a:pPr marL="365760" indent="-283464" fontAlgn="auto">
              <a:spcAft>
                <a:spcPts val="0"/>
              </a:spcAft>
              <a:buFont typeface="Wingdings 2"/>
              <a:buChar char=""/>
              <a:defRPr/>
            </a:pPr>
            <a:endParaRPr lang="ru-RU" dirty="0"/>
          </a:p>
        </p:txBody>
      </p:sp>
      <p:pic>
        <p:nvPicPr>
          <p:cNvPr id="4" name="Picture 23" descr="55"/>
          <p:cNvPicPr>
            <a:picLocks noChangeAspect="1" noChangeArrowheads="1" noCrop="1"/>
          </p:cNvPicPr>
          <p:nvPr/>
        </p:nvPicPr>
        <p:blipFill>
          <a:blip r:embed="rId2"/>
          <a:srcRect/>
          <a:stretch>
            <a:fillRect/>
          </a:stretch>
        </p:blipFill>
        <p:spPr bwMode="auto">
          <a:xfrm>
            <a:off x="-396875" y="4797425"/>
            <a:ext cx="2303463" cy="1898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0" nodeType="clickEffect">
                                  <p:stCondLst>
                                    <p:cond delay="0"/>
                                  </p:stCondLst>
                                  <p:childTnLst>
                                    <p:animClr clrSpc="rgb" dir="cw">
                                      <p:cBhvr override="childStyle">
                                        <p:cTn id="14" dur="2000" fill="hold"/>
                                        <p:tgtEl>
                                          <p:spTgt spid="2"/>
                                        </p:tgtEl>
                                        <p:attrNameLst>
                                          <p:attrName>style.color</p:attrName>
                                        </p:attrNameLst>
                                      </p:cBhvr>
                                      <p:to>
                                        <a:schemeClr val="accent2"/>
                                      </p:to>
                                    </p:animClr>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strips(downLeft)">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217488"/>
            <a:ext cx="3810000" cy="1162050"/>
          </a:xfrm>
        </p:spPr>
        <p:txBody>
          <a:bodyPr/>
          <a:lstStyle/>
          <a:p>
            <a:pPr fontAlgn="auto">
              <a:spcAft>
                <a:spcPts val="0"/>
              </a:spcAft>
              <a:defRPr/>
            </a:pPr>
            <a:r>
              <a:rPr lang="ru-RU" dirty="0" smtClean="0">
                <a:solidFill>
                  <a:schemeClr val="tx2">
                    <a:satMod val="130000"/>
                  </a:schemeClr>
                </a:solidFill>
              </a:rPr>
              <a:t>Классификация дидактических игр</a:t>
            </a:r>
            <a:endParaRPr lang="ru-RU" dirty="0">
              <a:solidFill>
                <a:schemeClr val="tx2">
                  <a:satMod val="130000"/>
                </a:schemeClr>
              </a:solidFill>
            </a:endParaRPr>
          </a:p>
        </p:txBody>
      </p:sp>
      <p:sp>
        <p:nvSpPr>
          <p:cNvPr id="8" name="Текст 7"/>
          <p:cNvSpPr>
            <a:spLocks noGrp="1"/>
          </p:cNvSpPr>
          <p:nvPr>
            <p:ph type="body" idx="2"/>
          </p:nvPr>
        </p:nvSpPr>
        <p:spPr>
          <a:xfrm>
            <a:off x="457200" y="1406525"/>
            <a:ext cx="3810000" cy="150813"/>
          </a:xfrm>
        </p:spPr>
        <p:txBody>
          <a:bodyPr>
            <a:normAutofit fontScale="25000" lnSpcReduction="20000"/>
          </a:bodyPr>
          <a:lstStyle/>
          <a:p>
            <a:pPr fontAlgn="auto">
              <a:spcAft>
                <a:spcPts val="0"/>
              </a:spcAft>
              <a:buFont typeface="Wingdings 2"/>
              <a:buNone/>
              <a:defRPr/>
            </a:pPr>
            <a:endParaRPr lang="ru-RU" dirty="0"/>
          </a:p>
        </p:txBody>
      </p:sp>
      <p:graphicFrame>
        <p:nvGraphicFramePr>
          <p:cNvPr id="6" name="Содержимое 5"/>
          <p:cNvGraphicFramePr>
            <a:graphicFrameLocks noGrp="1"/>
          </p:cNvGraphicFramePr>
          <p:nvPr>
            <p:ph sz="half" idx="1"/>
          </p:nvPr>
        </p:nvGraphicFramePr>
        <p:xfrm>
          <a:off x="457200" y="1124744"/>
          <a:ext cx="8153400" cy="50014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smtClean="0">
                <a:solidFill>
                  <a:schemeClr val="tx2">
                    <a:satMod val="130000"/>
                  </a:schemeClr>
                </a:solidFill>
              </a:rPr>
              <a:t>Требования к организации дидактической игры</a:t>
            </a: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47500" lnSpcReduction="20000"/>
          </a:bodyPr>
          <a:lstStyle/>
          <a:p>
            <a:pPr marL="365760" indent="-283464" fontAlgn="auto">
              <a:spcAft>
                <a:spcPts val="0"/>
              </a:spcAft>
              <a:buFont typeface="Wingdings 2"/>
              <a:buChar char=""/>
              <a:defRPr/>
            </a:pPr>
            <a:r>
              <a:rPr lang="ru-RU" b="1" dirty="0" smtClean="0"/>
              <a:t>Любая дидактическая игра должна иметь четкую структуру, все элементы которой взаимосвязаны между собой. Без игрового замысла и игровых действий, без правил дидактическая игра невозможна, иначе она превращается в выполнение указаний, упражнений. Определенный результат, являющийся финалом игры, придает ей законченность, является показателем уровня достижений учащихся. </a:t>
            </a:r>
          </a:p>
          <a:p>
            <a:pPr marL="365760" indent="-283464" fontAlgn="auto">
              <a:spcAft>
                <a:spcPts val="0"/>
              </a:spcAft>
              <a:buFont typeface="Wingdings 2"/>
              <a:buChar char=""/>
              <a:defRPr/>
            </a:pPr>
            <a:r>
              <a:rPr lang="ru-RU" b="1" dirty="0" smtClean="0"/>
              <a:t>Правила игры должны быть простыми, а математическое содержание доступным пониманию учащихся. </a:t>
            </a:r>
          </a:p>
          <a:p>
            <a:pPr marL="365760" indent="-283464" fontAlgn="auto">
              <a:spcAft>
                <a:spcPts val="0"/>
              </a:spcAft>
              <a:buFont typeface="Wingdings 2"/>
              <a:buChar char=""/>
              <a:defRPr/>
            </a:pPr>
            <a:r>
              <a:rPr lang="ru-RU" b="1" dirty="0" smtClean="0"/>
              <a:t>Дидактический материал, используемый во время игры, должен быть удобен в применении, иначе игра не даст должного результата. </a:t>
            </a:r>
          </a:p>
          <a:p>
            <a:pPr marL="365760" indent="-283464" fontAlgn="auto">
              <a:spcAft>
                <a:spcPts val="0"/>
              </a:spcAft>
              <a:buFont typeface="Wingdings 2"/>
              <a:buChar char=""/>
              <a:defRPr/>
            </a:pPr>
            <a:r>
              <a:rPr lang="ru-RU" b="1" dirty="0" smtClean="0"/>
              <a:t>Необходимо следить за сохранением интереса учащихся к игре, добиваться того, чтобы каждый ученик был ее активным участником, иначе игра теряет свое развивающее значение. </a:t>
            </a:r>
          </a:p>
          <a:p>
            <a:pPr marL="365760" indent="-283464" fontAlgn="auto">
              <a:spcAft>
                <a:spcPts val="0"/>
              </a:spcAft>
              <a:buFont typeface="Wingdings 2"/>
              <a:buChar char=""/>
              <a:defRPr/>
            </a:pPr>
            <a:r>
              <a:rPr lang="ru-RU" b="1" dirty="0" smtClean="0"/>
              <a:t>Игровой момент на уроке математики должен иметь определенную меру. </a:t>
            </a:r>
          </a:p>
          <a:p>
            <a:pPr marL="365760" indent="-283464" fontAlgn="auto">
              <a:spcAft>
                <a:spcPts val="0"/>
              </a:spcAft>
              <a:buFont typeface="Wingdings 2"/>
              <a:buChar char=""/>
              <a:defRPr/>
            </a:pPr>
            <a:r>
              <a:rPr lang="ru-RU" b="1" dirty="0" smtClean="0"/>
              <a:t>Математическая сторона содержания игры должна быть на первом плане. Только тогда игра будет выполнять свою роль в математическом развитии детей и воспитании интереса их к математике. </a:t>
            </a:r>
          </a:p>
          <a:p>
            <a:pPr marL="365760" indent="-283464" fontAlgn="auto">
              <a:spcAft>
                <a:spcPts val="0"/>
              </a:spcAft>
              <a:buFont typeface="Wingdings 2"/>
              <a:buChar char=""/>
              <a:defRPr/>
            </a:pPr>
            <a:r>
              <a:rPr lang="ru-RU" b="1" i="1" dirty="0" smtClean="0">
                <a:solidFill>
                  <a:schemeClr val="accent3">
                    <a:lumMod val="75000"/>
                  </a:schemeClr>
                </a:solidFill>
              </a:rPr>
              <a:t>Только тогда игра будет выполнять свою роль в математическом развитии детей и воспитании интереса их к математике. </a:t>
            </a:r>
          </a:p>
          <a:p>
            <a:pPr marL="365760" indent="-283464" fontAlgn="auto">
              <a:spcAft>
                <a:spcPts val="0"/>
              </a:spcAft>
              <a:buFont typeface="Wingdings 2"/>
              <a:buChar char=""/>
              <a:defRPr/>
            </a:pPr>
            <a:endParaRPr lang="ru-RU" b="1" dirty="0"/>
          </a:p>
        </p:txBody>
      </p:sp>
      <p:pic>
        <p:nvPicPr>
          <p:cNvPr id="4" name="Picture 6" descr="28"/>
          <p:cNvPicPr>
            <a:picLocks noChangeAspect="1" noChangeArrowheads="1" noCrop="1"/>
          </p:cNvPicPr>
          <p:nvPr/>
        </p:nvPicPr>
        <p:blipFill>
          <a:blip r:embed="rId2"/>
          <a:srcRect/>
          <a:stretch>
            <a:fillRect/>
          </a:stretch>
        </p:blipFill>
        <p:spPr bwMode="auto">
          <a:xfrm rot="21556166" flipH="1">
            <a:off x="33338" y="1673225"/>
            <a:ext cx="1725612" cy="51736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circle(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circle(in)">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circle(in)">
                                      <p:cBhvr>
                                        <p:cTn id="4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2700" b="1" i="1" dirty="0" smtClean="0">
                <a:solidFill>
                  <a:schemeClr val="tx2">
                    <a:satMod val="130000"/>
                  </a:schemeClr>
                </a:solidFill>
              </a:rPr>
              <a:t>Анализ диагностических данных усвоения знаний и уровня мышления</a:t>
            </a:r>
            <a:r>
              <a:rPr lang="en-US" sz="3200" b="1" i="1" dirty="0" smtClean="0">
                <a:solidFill>
                  <a:schemeClr val="tx2">
                    <a:satMod val="130000"/>
                  </a:schemeClr>
                </a:solidFill>
              </a:rPr>
              <a:t/>
            </a:r>
            <a:br>
              <a:rPr lang="en-US" sz="3200" b="1" i="1" dirty="0" smtClean="0">
                <a:solidFill>
                  <a:schemeClr val="tx2">
                    <a:satMod val="130000"/>
                  </a:schemeClr>
                </a:solidFill>
              </a:rPr>
            </a:br>
            <a:r>
              <a:rPr lang="ru-RU" sz="2800" b="1" u="sng" dirty="0" smtClean="0">
                <a:solidFill>
                  <a:schemeClr val="tx2">
                    <a:satMod val="130000"/>
                  </a:schemeClr>
                </a:solidFill>
              </a:rPr>
              <a:t>Первый этап  -  </a:t>
            </a:r>
            <a:r>
              <a:rPr lang="ru-RU" sz="2800" b="1" i="1" u="sng" dirty="0" smtClean="0">
                <a:solidFill>
                  <a:schemeClr val="tx2">
                    <a:satMod val="130000"/>
                  </a:schemeClr>
                </a:solidFill>
              </a:rPr>
              <a:t>организационный.</a:t>
            </a:r>
            <a:r>
              <a:rPr lang="ru-RU" sz="2800" dirty="0" smtClean="0">
                <a:solidFill>
                  <a:schemeClr val="tx2">
                    <a:satMod val="130000"/>
                  </a:schemeClr>
                </a:solidFill>
              </a:rPr>
              <a:t/>
            </a:r>
            <a:br>
              <a:rPr lang="ru-RU" sz="2800" dirty="0" smtClean="0">
                <a:solidFill>
                  <a:schemeClr val="tx2">
                    <a:satMod val="130000"/>
                  </a:schemeClr>
                </a:solidFill>
              </a:rPr>
            </a:br>
            <a:endParaRPr lang="ru-RU" sz="3200" dirty="0">
              <a:solidFill>
                <a:schemeClr val="tx2">
                  <a:satMod val="130000"/>
                </a:schemeClr>
              </a:solidFill>
            </a:endParaRPr>
          </a:p>
        </p:txBody>
      </p:sp>
      <p:graphicFrame>
        <p:nvGraphicFramePr>
          <p:cNvPr id="30722" name="Содержимое 3"/>
          <p:cNvGraphicFramePr>
            <a:graphicFrameLocks noGrp="1"/>
          </p:cNvGraphicFramePr>
          <p:nvPr>
            <p:ph idx="1"/>
          </p:nvPr>
        </p:nvGraphicFramePr>
        <p:xfrm>
          <a:off x="1116013" y="1484313"/>
          <a:ext cx="4032250" cy="2808287"/>
        </p:xfrm>
        <a:graphic>
          <a:graphicData uri="http://schemas.openxmlformats.org/presentationml/2006/ole">
            <p:oleObj spid="_x0000_s30722" r:id="rId4" imgW="4029805" imgH="2804403" progId="Excel.Chart.8">
              <p:embed/>
            </p:oleObj>
          </a:graphicData>
        </a:graphic>
      </p:graphicFrame>
      <p:graphicFrame>
        <p:nvGraphicFramePr>
          <p:cNvPr id="30723" name="Диаграмма 4"/>
          <p:cNvGraphicFramePr>
            <a:graphicFrameLocks/>
          </p:cNvGraphicFramePr>
          <p:nvPr/>
        </p:nvGraphicFramePr>
        <p:xfrm>
          <a:off x="3348038" y="4437063"/>
          <a:ext cx="5356225" cy="2012950"/>
        </p:xfrm>
        <a:graphic>
          <a:graphicData uri="http://schemas.openxmlformats.org/presentationml/2006/ole">
            <p:oleObj spid="_x0000_s30723" r:id="rId5" imgW="5358848" imgH="2011854" progId="Excel.Chart.8">
              <p:embed/>
            </p:oleObj>
          </a:graphicData>
        </a:graphic>
      </p:graphicFrame>
      <p:sp>
        <p:nvSpPr>
          <p:cNvPr id="30724" name="Rectangle 1"/>
          <p:cNvSpPr>
            <a:spLocks noChangeArrowheads="1"/>
          </p:cNvSpPr>
          <p:nvPr/>
        </p:nvSpPr>
        <p:spPr bwMode="auto">
          <a:xfrm>
            <a:off x="5148263" y="2627313"/>
            <a:ext cx="3816350" cy="1570037"/>
          </a:xfrm>
          <a:prstGeom prst="rect">
            <a:avLst/>
          </a:prstGeom>
          <a:noFill/>
          <a:ln w="9525">
            <a:noFill/>
            <a:miter lim="800000"/>
            <a:headEnd/>
            <a:tailEnd/>
          </a:ln>
        </p:spPr>
        <p:txBody>
          <a:bodyPr anchor="ctr">
            <a:spAutoFit/>
          </a:bodyPr>
          <a:lstStyle/>
          <a:p>
            <a:pPr algn="just"/>
            <a:r>
              <a:rPr lang="ru-RU" sz="1200">
                <a:latin typeface="Times New Roman" pitchFamily="18" charset="0"/>
                <a:ea typeface="Calibri" pitchFamily="34" charset="0"/>
                <a:cs typeface="Times New Roman" pitchFamily="18" charset="0"/>
              </a:rPr>
              <a:t>При анализе результатов обследования наглядно-действенного  и образно-логического мышления мы видим, что у 50%  у детей низкий уровень . Допускали значительные ошибки в обобщении, классификации предметов, не могли полно и правильно охарактеризовать предмет  и явления,  установить причинно-следственные связи. Не понимали  содержания временных и причинных отношений.</a:t>
            </a:r>
            <a:endParaRPr lang="ru-RU">
              <a:ea typeface="Calibri" pitchFamily="34" charset="0"/>
              <a:cs typeface="Times New Roman" pitchFamily="18" charset="0"/>
            </a:endParaRPr>
          </a:p>
        </p:txBody>
      </p:sp>
      <p:sp>
        <p:nvSpPr>
          <p:cNvPr id="30725" name="Прямоугольник 5"/>
          <p:cNvSpPr>
            <a:spLocks noChangeArrowheads="1"/>
          </p:cNvSpPr>
          <p:nvPr/>
        </p:nvSpPr>
        <p:spPr bwMode="auto">
          <a:xfrm>
            <a:off x="1331913" y="4365625"/>
            <a:ext cx="2087562" cy="2292350"/>
          </a:xfrm>
          <a:prstGeom prst="rect">
            <a:avLst/>
          </a:prstGeom>
          <a:noFill/>
          <a:ln w="9525">
            <a:noFill/>
            <a:miter lim="800000"/>
            <a:headEnd/>
            <a:tailEnd/>
          </a:ln>
        </p:spPr>
        <p:txBody>
          <a:bodyPr>
            <a:spAutoFit/>
          </a:bodyPr>
          <a:lstStyle/>
          <a:p>
            <a:pPr algn="just"/>
            <a:r>
              <a:rPr lang="ru-RU" sz="1100" b="1">
                <a:latin typeface="Corbel" pitchFamily="34" charset="0"/>
              </a:rPr>
              <a:t>Задачи: выяснить причины слабой успеваемости, проанализировать ошибки в работах, наметить пути устранения. Обобщить данные   уровня усвоения знаний и умений на момент входной диагностики, полученные с помощью  адаптированной методики определения уровня развития учебно-познавательных способностей учащихся</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pPr fontAlgn="auto">
              <a:spcAft>
                <a:spcPts val="0"/>
              </a:spcAft>
              <a:defRPr/>
            </a:pPr>
            <a:r>
              <a:rPr lang="ru-RU" b="1" u="sng" dirty="0" smtClean="0">
                <a:solidFill>
                  <a:schemeClr val="tx2">
                    <a:satMod val="130000"/>
                  </a:schemeClr>
                </a:solidFill>
              </a:rPr>
              <a:t>Второй этап – </a:t>
            </a:r>
            <a:r>
              <a:rPr lang="ru-RU" b="1" i="1" u="sng" dirty="0" smtClean="0">
                <a:solidFill>
                  <a:schemeClr val="tx2">
                    <a:satMod val="130000"/>
                  </a:schemeClr>
                </a:solidFill>
              </a:rPr>
              <a:t>практический</a:t>
            </a:r>
            <a:r>
              <a:rPr lang="ru-RU" b="1" dirty="0" smtClean="0">
                <a:solidFill>
                  <a:schemeClr val="tx2">
                    <a:satMod val="130000"/>
                  </a:schemeClr>
                </a:solidFill>
              </a:rPr>
              <a:t>.</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5" name="Содержимое 4"/>
          <p:cNvSpPr>
            <a:spLocks noGrp="1"/>
          </p:cNvSpPr>
          <p:nvPr>
            <p:ph idx="1"/>
          </p:nvPr>
        </p:nvSpPr>
        <p:spPr/>
        <p:txBody>
          <a:bodyPr>
            <a:normAutofit fontScale="85000" lnSpcReduction="20000"/>
          </a:bodyPr>
          <a:lstStyle/>
          <a:p>
            <a:pPr marL="365760" indent="-283464" fontAlgn="auto">
              <a:spcAft>
                <a:spcPts val="0"/>
              </a:spcAft>
              <a:buFont typeface="Wingdings 2"/>
              <a:buChar char=""/>
              <a:defRPr/>
            </a:pPr>
            <a:r>
              <a:rPr lang="ru-RU" dirty="0" smtClean="0"/>
              <a:t> На основе диагностических данных детей я выделила </a:t>
            </a:r>
            <a:r>
              <a:rPr lang="ru-RU" b="1" dirty="0" smtClean="0"/>
              <a:t>задачи:</a:t>
            </a:r>
            <a:endParaRPr lang="ru-RU" dirty="0" smtClean="0"/>
          </a:p>
          <a:p>
            <a:pPr marL="365760" indent="-283464" fontAlgn="auto">
              <a:spcAft>
                <a:spcPts val="0"/>
              </a:spcAft>
              <a:buFont typeface="Wingdings 2"/>
              <a:buChar char=""/>
              <a:defRPr/>
            </a:pPr>
            <a:r>
              <a:rPr lang="ru-RU" dirty="0" smtClean="0"/>
              <a:t>Формировать  познавательную активность;</a:t>
            </a:r>
          </a:p>
          <a:p>
            <a:pPr marL="365760" indent="-283464" fontAlgn="auto">
              <a:spcAft>
                <a:spcPts val="0"/>
              </a:spcAft>
              <a:buFont typeface="Wingdings 2"/>
              <a:buChar char=""/>
              <a:defRPr/>
            </a:pPr>
            <a:r>
              <a:rPr lang="ru-RU" dirty="0" smtClean="0"/>
              <a:t>Формировать мотивацию к обучению;</a:t>
            </a:r>
          </a:p>
          <a:p>
            <a:pPr marL="365760" indent="-283464" fontAlgn="auto">
              <a:spcAft>
                <a:spcPts val="0"/>
              </a:spcAft>
              <a:buFont typeface="Wingdings 2"/>
              <a:buChar char=""/>
              <a:defRPr/>
            </a:pPr>
            <a:r>
              <a:rPr lang="ru-RU" dirty="0" smtClean="0"/>
              <a:t>Развивать умение наблюдать, сравнивать, выделять характерные, существенные признаки предметов, группировать их по этим признакам, классифицировать, обобщать.</a:t>
            </a:r>
          </a:p>
          <a:p>
            <a:pPr marL="365760" indent="-283464" fontAlgn="auto">
              <a:spcAft>
                <a:spcPts val="0"/>
              </a:spcAft>
              <a:buFont typeface="Wingdings 2"/>
              <a:buChar char=""/>
              <a:defRPr/>
            </a:pPr>
            <a:r>
              <a:rPr lang="ru-RU" dirty="0" smtClean="0"/>
              <a:t>Создавать благоприятные  психолого-педагогические условия, способствующие положительной мотивации учащихся к учебной деятельности;</a:t>
            </a:r>
          </a:p>
          <a:p>
            <a:pPr marL="365760" indent="-283464" fontAlgn="auto">
              <a:spcAft>
                <a:spcPts val="0"/>
              </a:spcAft>
              <a:buFont typeface="Wingdings 2"/>
              <a:buChar char=""/>
              <a:defRPr/>
            </a:pPr>
            <a:r>
              <a:rPr lang="ru-RU" dirty="0" smtClean="0"/>
              <a:t> </a:t>
            </a:r>
            <a:endParaRPr lang="ru-RU" dirty="0"/>
          </a:p>
        </p:txBody>
      </p:sp>
      <p:pic>
        <p:nvPicPr>
          <p:cNvPr id="6" name="Picture 13" descr="j0232910"/>
          <p:cNvPicPr>
            <a:picLocks noChangeAspect="1" noChangeArrowheads="1"/>
          </p:cNvPicPr>
          <p:nvPr/>
        </p:nvPicPr>
        <p:blipFill>
          <a:blip r:embed="rId2"/>
          <a:srcRect/>
          <a:stretch>
            <a:fillRect/>
          </a:stretch>
        </p:blipFill>
        <p:spPr bwMode="auto">
          <a:xfrm>
            <a:off x="250825" y="4192588"/>
            <a:ext cx="2339975" cy="26654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style.rotation</p:attrName>
                                        </p:attrNameLst>
                                      </p:cBhvr>
                                      <p:tavLst>
                                        <p:tav tm="0">
                                          <p:val>
                                            <p:fltVal val="720"/>
                                          </p:val>
                                        </p:tav>
                                        <p:tav tm="100000">
                                          <p:val>
                                            <p:fltVal val="0"/>
                                          </p:val>
                                        </p:tav>
                                      </p:tavLst>
                                    </p:anim>
                                    <p:anim calcmode="lin" valueType="num">
                                      <p:cBhvr>
                                        <p:cTn id="9" dur="1000" fill="hold"/>
                                        <p:tgtEl>
                                          <p:spTgt spid="6"/>
                                        </p:tgtEl>
                                        <p:attrNameLst>
                                          <p:attrName>ppt_h</p:attrName>
                                        </p:attrNameLst>
                                      </p:cBhvr>
                                      <p:tavLst>
                                        <p:tav tm="0">
                                          <p:val>
                                            <p:fltVal val="0"/>
                                          </p:val>
                                        </p:tav>
                                        <p:tav tm="100000">
                                          <p:val>
                                            <p:strVal val="#ppt_h"/>
                                          </p:val>
                                        </p:tav>
                                      </p:tavLst>
                                    </p:anim>
                                    <p:anim calcmode="lin" valueType="num">
                                      <p:cBhvr>
                                        <p:cTn id="10" dur="1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5">
                <a:lumMod val="60000"/>
                <a:lumOff val="40000"/>
              </a:schemeClr>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3100" b="1" i="1" dirty="0" smtClean="0">
                <a:solidFill>
                  <a:schemeClr val="tx2">
                    <a:satMod val="130000"/>
                  </a:schemeClr>
                </a:solidFill>
              </a:rPr>
              <a:t>Анализ  результатов исследования  уровня усвоения знаний,  умений  на конец года</a:t>
            </a:r>
            <a:r>
              <a:rPr lang="ru-RU" dirty="0" smtClean="0">
                <a:solidFill>
                  <a:schemeClr val="tx2">
                    <a:satMod val="130000"/>
                  </a:schemeClr>
                </a:solidFill>
              </a:rPr>
              <a:t/>
            </a:r>
            <a:br>
              <a:rPr lang="ru-RU" dirty="0" smtClean="0">
                <a:solidFill>
                  <a:schemeClr val="tx2">
                    <a:satMod val="130000"/>
                  </a:schemeClr>
                </a:solidFill>
              </a:rPr>
            </a:br>
            <a:r>
              <a:rPr lang="ru-RU" sz="2000" b="1" u="sng" dirty="0" smtClean="0">
                <a:solidFill>
                  <a:schemeClr val="tx2">
                    <a:satMod val="130000"/>
                  </a:schemeClr>
                </a:solidFill>
              </a:rPr>
              <a:t>Третий этап - </a:t>
            </a:r>
            <a:r>
              <a:rPr lang="ru-RU" sz="2000" b="1" i="1" u="sng" dirty="0" smtClean="0">
                <a:solidFill>
                  <a:schemeClr val="tx2">
                    <a:satMod val="130000"/>
                  </a:schemeClr>
                </a:solidFill>
              </a:rPr>
              <a:t>заключительный</a:t>
            </a:r>
            <a:r>
              <a:rPr lang="ru-RU" sz="2000" dirty="0" smtClean="0">
                <a:solidFill>
                  <a:schemeClr val="tx2">
                    <a:satMod val="130000"/>
                  </a:schemeClr>
                </a:solidFill>
              </a:rPr>
              <a:t/>
            </a:r>
            <a:br>
              <a:rPr lang="ru-RU" sz="2000" dirty="0" smtClean="0">
                <a:solidFill>
                  <a:schemeClr val="tx2">
                    <a:satMod val="130000"/>
                  </a:schemeClr>
                </a:solidFill>
              </a:rPr>
            </a:br>
            <a:endParaRPr lang="ru-RU" sz="2000" dirty="0">
              <a:solidFill>
                <a:schemeClr val="tx2">
                  <a:satMod val="130000"/>
                </a:schemeClr>
              </a:solidFill>
            </a:endParaRPr>
          </a:p>
        </p:txBody>
      </p:sp>
      <p:sp>
        <p:nvSpPr>
          <p:cNvPr id="3" name="Содержимое 2"/>
          <p:cNvSpPr>
            <a:spLocks noGrp="1"/>
          </p:cNvSpPr>
          <p:nvPr>
            <p:ph idx="1"/>
          </p:nvPr>
        </p:nvSpPr>
        <p:spPr/>
        <p:txBody>
          <a:bodyPr>
            <a:normAutofit fontScale="92500" lnSpcReduction="10000"/>
          </a:bodyPr>
          <a:lstStyle/>
          <a:p>
            <a:pPr marL="365760" indent="-283464" fontAlgn="auto">
              <a:spcAft>
                <a:spcPts val="0"/>
              </a:spcAft>
              <a:buFont typeface="Wingdings 2"/>
              <a:buChar char=""/>
              <a:defRPr/>
            </a:pPr>
            <a:r>
              <a:rPr lang="ru-RU" dirty="0" smtClean="0"/>
              <a:t>На заключительном этапе я провожу итоговую диагностику уровня усвоения знаний и умений по математике  анализирую и определяю результативность проделанной мной работы.</a:t>
            </a:r>
          </a:p>
          <a:p>
            <a:pPr marL="365760" indent="-283464" fontAlgn="auto">
              <a:spcAft>
                <a:spcPts val="0"/>
              </a:spcAft>
              <a:buFont typeface="Wingdings 2"/>
              <a:buChar char=""/>
              <a:defRPr/>
            </a:pPr>
            <a:r>
              <a:rPr lang="ru-RU" dirty="0" smtClean="0"/>
              <a:t>Задачи: проверить уровень усвоения знаний, умений и навыков по математике. Для этого проводятся разные виды проверочных работ, анализируются ошибки.</a:t>
            </a:r>
          </a:p>
          <a:p>
            <a:pPr marL="365760" indent="-283464" fontAlgn="auto">
              <a:spcAft>
                <a:spcPts val="0"/>
              </a:spcAft>
              <a:buFont typeface="Wingdings 2"/>
              <a:buChar char=""/>
              <a:defRPr/>
            </a:pP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100" y="274638"/>
            <a:ext cx="7499350" cy="1143000"/>
          </a:xfrm>
        </p:spPr>
        <p:txBody>
          <a:bodyPr/>
          <a:lstStyle/>
          <a:p>
            <a:pPr fontAlgn="auto">
              <a:spcAft>
                <a:spcPts val="0"/>
              </a:spcAft>
              <a:defRPr/>
            </a:pPr>
            <a:endParaRPr lang="ru-RU">
              <a:solidFill>
                <a:schemeClr val="tx2">
                  <a:satMod val="130000"/>
                </a:schemeClr>
              </a:solidFill>
            </a:endParaRPr>
          </a:p>
        </p:txBody>
      </p:sp>
      <p:graphicFrame>
        <p:nvGraphicFramePr>
          <p:cNvPr id="3" name="Диаграмма 2"/>
          <p:cNvGraphicFramePr>
            <a:graphicFrameLocks/>
          </p:cNvGraphicFramePr>
          <p:nvPr/>
        </p:nvGraphicFramePr>
        <p:xfrm>
          <a:off x="1828800" y="1828800"/>
          <a:ext cx="4830763" cy="23923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Диаграмма 3"/>
          <p:cNvGraphicFramePr>
            <a:graphicFrameLocks/>
          </p:cNvGraphicFramePr>
          <p:nvPr/>
        </p:nvGraphicFramePr>
        <p:xfrm>
          <a:off x="3203575" y="4221163"/>
          <a:ext cx="5037138" cy="205898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одержимое 7"/>
          <p:cNvSpPr>
            <a:spLocks noGrp="1"/>
          </p:cNvSpPr>
          <p:nvPr>
            <p:ph sz="quarter" idx="4294967295"/>
          </p:nvPr>
        </p:nvSpPr>
        <p:spPr>
          <a:xfrm>
            <a:off x="1331913" y="1125538"/>
            <a:ext cx="7416800" cy="3959225"/>
          </a:xfrm>
        </p:spPr>
        <p:txBody>
          <a:bodyPr>
            <a:normAutofit fontScale="77500" lnSpcReduction="20000"/>
          </a:bodyPr>
          <a:lstStyle/>
          <a:p>
            <a:pPr marL="365760" indent="-283464" fontAlgn="auto">
              <a:spcAft>
                <a:spcPts val="0"/>
              </a:spcAft>
              <a:buFont typeface="Wingdings 2"/>
              <a:buChar char=""/>
              <a:defRPr/>
            </a:pPr>
            <a:r>
              <a:rPr lang="ru-RU" dirty="0" smtClean="0"/>
              <a:t>Игровые методы и приемы позволяют сделать уроки математики интересными и содержательными. Дидактические игры в сочетании с другими видами упражнений способствуют активизации мыслительной деятельности, развитию наглядно-образного мышления и элементов логического мышления, сообразительности, памяти, творческих начал и волевых качеств, пробуждают интерес к занятиям, активизируют  познавательную деятельность. </a:t>
            </a:r>
          </a:p>
          <a:p>
            <a:pPr marL="365760" indent="-283464" fontAlgn="auto">
              <a:spcAft>
                <a:spcPts val="0"/>
              </a:spcAft>
              <a:buFont typeface="Wingdings 2"/>
              <a:buChar char=""/>
              <a:defRPr/>
            </a:pPr>
            <a:endParaRPr lang="ru-RU" dirty="0"/>
          </a:p>
        </p:txBody>
      </p:sp>
      <p:sp>
        <p:nvSpPr>
          <p:cNvPr id="15362" name="Содержимое 9"/>
          <p:cNvSpPr>
            <a:spLocks noGrp="1"/>
          </p:cNvSpPr>
          <p:nvPr>
            <p:ph sz="quarter" idx="4294967295"/>
          </p:nvPr>
        </p:nvSpPr>
        <p:spPr>
          <a:xfrm>
            <a:off x="5121275" y="969963"/>
            <a:ext cx="4022725" cy="4114800"/>
          </a:xfrm>
        </p:spPr>
        <p:txBody>
          <a:bodyPr/>
          <a:lstStyle/>
          <a:p>
            <a:pPr>
              <a:buFont typeface="Wingdings 2" pitchFamily="18" charset="2"/>
              <a:buNone/>
            </a:pPr>
            <a:endParaRPr lang="ru-RU" smtClean="0"/>
          </a:p>
          <a:p>
            <a:endParaRPr lang="ru-RU" smtClean="0"/>
          </a:p>
        </p:txBody>
      </p:sp>
      <p:pic>
        <p:nvPicPr>
          <p:cNvPr id="6" name="Picture 9" descr="j0236209"/>
          <p:cNvPicPr>
            <a:picLocks noChangeAspect="1" noChangeArrowheads="1" noCrop="1"/>
          </p:cNvPicPr>
          <p:nvPr/>
        </p:nvPicPr>
        <p:blipFill>
          <a:blip r:embed="rId2"/>
          <a:srcRect/>
          <a:stretch>
            <a:fillRect/>
          </a:stretch>
        </p:blipFill>
        <p:spPr bwMode="auto">
          <a:xfrm>
            <a:off x="1258888" y="5157788"/>
            <a:ext cx="795337" cy="1223962"/>
          </a:xfrm>
          <a:prstGeom prst="rect">
            <a:avLst/>
          </a:prstGeom>
          <a:noFill/>
          <a:ln w="9525">
            <a:noFill/>
            <a:miter lim="800000"/>
            <a:headEnd/>
            <a:tailEnd/>
          </a:ln>
        </p:spPr>
      </p:pic>
      <p:pic>
        <p:nvPicPr>
          <p:cNvPr id="7" name="Picture 10" descr="j0336801"/>
          <p:cNvPicPr>
            <a:picLocks noChangeAspect="1" noChangeArrowheads="1" noCrop="1"/>
          </p:cNvPicPr>
          <p:nvPr/>
        </p:nvPicPr>
        <p:blipFill>
          <a:blip r:embed="rId3"/>
          <a:srcRect/>
          <a:stretch>
            <a:fillRect/>
          </a:stretch>
        </p:blipFill>
        <p:spPr bwMode="auto">
          <a:xfrm>
            <a:off x="7380288" y="4797425"/>
            <a:ext cx="1473200" cy="1655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ppt_w</p:attrName>
                                        </p:attrNameLst>
                                      </p:cBhvr>
                                      <p:tavLst>
                                        <p:tav tm="0">
                                          <p:val>
                                            <p:fltVal val="0"/>
                                          </p:val>
                                        </p:tav>
                                        <p:tav tm="100000">
                                          <p:val>
                                            <p:strVal val="#ppt_w"/>
                                          </p:val>
                                        </p:tav>
                                      </p:tavLst>
                                    </p:anim>
                                    <p:anim calcmode="lin" valueType="num">
                                      <p:cBhvr>
                                        <p:cTn id="8" dur="30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3000" fill="hold"/>
                                        <p:tgtEl>
                                          <p:spTgt spid="7"/>
                                        </p:tgtEl>
                                        <p:attrNameLst>
                                          <p:attrName>ppt_w</p:attrName>
                                        </p:attrNameLst>
                                      </p:cBhvr>
                                      <p:tavLst>
                                        <p:tav tm="0">
                                          <p:val>
                                            <p:fltVal val="0"/>
                                          </p:val>
                                        </p:tav>
                                        <p:tav tm="100000">
                                          <p:val>
                                            <p:strVal val="#ppt_w"/>
                                          </p:val>
                                        </p:tav>
                                      </p:tavLst>
                                    </p:anim>
                                    <p:anim calcmode="lin" valueType="num">
                                      <p:cBhvr>
                                        <p:cTn id="12" dur="3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2200" dirty="0" smtClean="0">
                <a:solidFill>
                  <a:schemeClr val="tx2">
                    <a:satMod val="130000"/>
                  </a:schemeClr>
                </a:solidFill>
              </a:rPr>
              <a:t>Для более детального взгляда на динамику развития  детей я составила диаграмму развития мышления и уровня знаний трех  учащихся класса:</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5842" name="Содержимое 6"/>
          <p:cNvSpPr>
            <a:spLocks noGrp="1"/>
          </p:cNvSpPr>
          <p:nvPr>
            <p:ph idx="1"/>
          </p:nvPr>
        </p:nvSpPr>
        <p:spPr/>
        <p:txBody>
          <a:bodyPr/>
          <a:lstStyle/>
          <a:p>
            <a:pPr>
              <a:buFont typeface="Wingdings 2" pitchFamily="18" charset="2"/>
              <a:buNone/>
            </a:pPr>
            <a:r>
              <a:rPr lang="ru-RU" sz="2000" i="1" smtClean="0"/>
              <a:t>Диаграмма уровня  развития мышления</a:t>
            </a:r>
            <a:endParaRPr lang="ru-RU" sz="2000" smtClean="0"/>
          </a:p>
          <a:p>
            <a:pPr>
              <a:buFont typeface="Wingdings 2" pitchFamily="18" charset="2"/>
              <a:buNone/>
            </a:pPr>
            <a:r>
              <a:rPr lang="ru-RU" smtClean="0"/>
              <a:t>	</a:t>
            </a:r>
            <a:r>
              <a:rPr lang="ru-RU" sz="1600" smtClean="0"/>
              <a:t>Начало года		Конец года</a:t>
            </a:r>
          </a:p>
          <a:p>
            <a:pPr>
              <a:buFont typeface="Wingdings 2" pitchFamily="18" charset="2"/>
              <a:buNone/>
            </a:pPr>
            <a:endParaRPr lang="ru-RU" smtClean="0"/>
          </a:p>
        </p:txBody>
      </p:sp>
      <p:sp>
        <p:nvSpPr>
          <p:cNvPr id="35843" name="Oval 1"/>
          <p:cNvSpPr>
            <a:spLocks noChangeArrowheads="1"/>
          </p:cNvSpPr>
          <p:nvPr/>
        </p:nvSpPr>
        <p:spPr bwMode="auto">
          <a:xfrm flipH="1">
            <a:off x="3851275" y="2276475"/>
            <a:ext cx="215900" cy="215900"/>
          </a:xfrm>
          <a:prstGeom prst="ellipse">
            <a:avLst/>
          </a:prstGeom>
          <a:solidFill>
            <a:srgbClr val="DDD8C2"/>
          </a:solidFill>
          <a:ln w="9525">
            <a:solidFill>
              <a:srgbClr val="000000"/>
            </a:solidFill>
            <a:round/>
            <a:headEnd/>
            <a:tailEnd/>
          </a:ln>
        </p:spPr>
        <p:txBody>
          <a:bodyPr/>
          <a:lstStyle/>
          <a:p>
            <a:endParaRPr lang="ru-RU">
              <a:latin typeface="Corbel" pitchFamily="34" charset="0"/>
            </a:endParaRPr>
          </a:p>
        </p:txBody>
      </p:sp>
      <p:sp>
        <p:nvSpPr>
          <p:cNvPr id="35844" name="Oval 2"/>
          <p:cNvSpPr>
            <a:spLocks noChangeArrowheads="1"/>
          </p:cNvSpPr>
          <p:nvPr/>
        </p:nvSpPr>
        <p:spPr bwMode="auto">
          <a:xfrm>
            <a:off x="1547813" y="2276475"/>
            <a:ext cx="215900" cy="215900"/>
          </a:xfrm>
          <a:prstGeom prst="ellipse">
            <a:avLst/>
          </a:prstGeom>
          <a:solidFill>
            <a:srgbClr val="FFFF00"/>
          </a:solidFill>
          <a:ln w="9525">
            <a:solidFill>
              <a:srgbClr val="000000"/>
            </a:solidFill>
            <a:round/>
            <a:headEnd/>
            <a:tailEnd/>
          </a:ln>
        </p:spPr>
        <p:txBody>
          <a:bodyPr/>
          <a:lstStyle/>
          <a:p>
            <a:endParaRPr lang="ru-RU">
              <a:latin typeface="Corbel" pitchFamily="34" charset="0"/>
            </a:endParaRPr>
          </a:p>
        </p:txBody>
      </p:sp>
      <p:graphicFrame>
        <p:nvGraphicFramePr>
          <p:cNvPr id="9" name="Диаграмма 8"/>
          <p:cNvGraphicFramePr>
            <a:graphicFrameLocks/>
          </p:cNvGraphicFramePr>
          <p:nvPr/>
        </p:nvGraphicFramePr>
        <p:xfrm>
          <a:off x="1884363" y="2538413"/>
          <a:ext cx="5375275" cy="17811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Диаграмма 9"/>
          <p:cNvGraphicFramePr>
            <a:graphicFrameLocks/>
          </p:cNvGraphicFramePr>
          <p:nvPr/>
        </p:nvGraphicFramePr>
        <p:xfrm>
          <a:off x="1835150" y="4437063"/>
          <a:ext cx="5378450" cy="180181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9" grpId="0">
        <p:bldAsOne/>
      </p:bldGraphic>
      <p:bldGraphic spid="10"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3100" i="1" dirty="0" smtClean="0">
                <a:solidFill>
                  <a:schemeClr val="tx2">
                    <a:satMod val="130000"/>
                  </a:schemeClr>
                </a:solidFill>
              </a:rPr>
              <a:t>Уровень развития знаний и умений  по математике </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graphicFrame>
        <p:nvGraphicFramePr>
          <p:cNvPr id="4" name="Содержимое 3"/>
          <p:cNvGraphicFramePr>
            <a:graphicFrameLocks noGrp="1"/>
          </p:cNvGraphicFramePr>
          <p:nvPr>
            <p:ph idx="1"/>
          </p:nvPr>
        </p:nvGraphicFramePr>
        <p:xfrm>
          <a:off x="1403350" y="1196975"/>
          <a:ext cx="6913563" cy="23764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a:graphicFrameLocks/>
          </p:cNvGraphicFramePr>
          <p:nvPr/>
        </p:nvGraphicFramePr>
        <p:xfrm>
          <a:off x="1476375" y="3500438"/>
          <a:ext cx="6767513" cy="25209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Graphic spid="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1644650" y="1447800"/>
            <a:ext cx="7499350" cy="4800600"/>
          </a:xfrm>
        </p:spPr>
        <p:txBody>
          <a:bodyPr>
            <a:normAutofit lnSpcReduction="10000"/>
          </a:bodyPr>
          <a:lstStyle/>
          <a:p>
            <a:pPr marL="365760" indent="-283464" fontAlgn="auto">
              <a:spcAft>
                <a:spcPts val="0"/>
              </a:spcAft>
              <a:buFont typeface="Wingdings 2"/>
              <a:buChar char=""/>
              <a:defRPr/>
            </a:pPr>
            <a:r>
              <a:rPr lang="ru-RU" dirty="0" smtClean="0"/>
              <a:t>На диаграмме прослеживается хорошая динамика усвоения основных разделов по предмету. Повысился уровень знаний и умений. Ребята хорошо усвоили счет в пределах 100, без особых затруднений владеют начальными геометрическими знаниями, хорошо усвоили действия с числами и табличные случаи умножения и деления.</a:t>
            </a:r>
          </a:p>
          <a:p>
            <a:pPr marL="365760" indent="-283464" fontAlgn="auto">
              <a:spcAft>
                <a:spcPts val="0"/>
              </a:spcAft>
              <a:buFont typeface="Wingdings 2"/>
              <a:buChar char=""/>
              <a:defRPr/>
            </a:pPr>
            <a:endParaRPr lang="ru-RU" dirty="0"/>
          </a:p>
        </p:txBody>
      </p:sp>
      <p:pic>
        <p:nvPicPr>
          <p:cNvPr id="37890" name="Picture 2" descr="C:\Documents and Settings\user\Мои документы\Мои рисунки\st9.jpg"/>
          <p:cNvPicPr>
            <a:picLocks noChangeAspect="1" noChangeArrowheads="1"/>
          </p:cNvPicPr>
          <p:nvPr/>
        </p:nvPicPr>
        <p:blipFill>
          <a:blip r:embed="rId2"/>
          <a:srcRect/>
          <a:stretch>
            <a:fillRect/>
          </a:stretch>
        </p:blipFill>
        <p:spPr bwMode="auto">
          <a:xfrm>
            <a:off x="7451725" y="5084763"/>
            <a:ext cx="1524000" cy="1616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4)">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2700" b="1" i="1" dirty="0" smtClean="0">
                <a:solidFill>
                  <a:schemeClr val="tx2">
                    <a:satMod val="130000"/>
                  </a:schemeClr>
                </a:solidFill>
              </a:rPr>
              <a:t>Анализ  влияния  дидактических игр на развитие мышления младших школьников с нарушением  интеллекта</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62500" lnSpcReduction="20000"/>
          </a:bodyPr>
          <a:lstStyle/>
          <a:p>
            <a:pPr marL="365760" indent="-283464" fontAlgn="auto">
              <a:spcAft>
                <a:spcPts val="0"/>
              </a:spcAft>
              <a:buFont typeface="Wingdings 2"/>
              <a:buChar char=""/>
              <a:defRPr/>
            </a:pPr>
            <a:r>
              <a:rPr lang="ru-RU" dirty="0" smtClean="0"/>
              <a:t>Одна из важнейших целей обучения состоит в том, чтобы воспитывать ученика, учить рациональному  мышлению. Для этого предлагаю  учащимся задания, интересные по форме предъявления, необычные  способы и методы решения математических задач и рациональные приемы вычислений.</a:t>
            </a:r>
          </a:p>
          <a:p>
            <a:pPr marL="365760" indent="-283464" fontAlgn="auto">
              <a:spcAft>
                <a:spcPts val="0"/>
              </a:spcAft>
              <a:buFont typeface="Wingdings 2"/>
              <a:buChar char=""/>
              <a:defRPr/>
            </a:pPr>
            <a:r>
              <a:rPr lang="ru-RU" dirty="0" smtClean="0"/>
              <a:t>В своей работе большое внимание уделяю математике. А в частности формированию вычислительных навыков. В младших классах арифметические действия тщательно отрабатываются, для того чтобы учащиеся могли осознанно выполнять действия с более сложными числами в старших классах.</a:t>
            </a:r>
          </a:p>
          <a:p>
            <a:pPr marL="365760" indent="-283464" fontAlgn="auto">
              <a:spcAft>
                <a:spcPts val="0"/>
              </a:spcAft>
              <a:buFont typeface="Wingdings 2"/>
              <a:buChar char=""/>
              <a:defRPr/>
            </a:pPr>
            <a:r>
              <a:rPr lang="ru-RU" dirty="0" smtClean="0"/>
              <a:t>Подбор дидактических игр для обучения умственно отсталых школьников математике провожу с соответствии с программными требованиями. Каждая математическая игра направлена на решение учебной задачи. При подборе игр учитываю так же особенности участия в дидактической игре школьников, возможности участия в игре, интерес.</a:t>
            </a:r>
          </a:p>
          <a:p>
            <a:pPr marL="365760" indent="-283464" fontAlgn="auto">
              <a:spcAft>
                <a:spcPts val="0"/>
              </a:spcAft>
              <a:buFont typeface="Wingdings 2"/>
              <a:buChar char=""/>
              <a:defRPr/>
            </a:pPr>
            <a:endParaRPr lang="ru-RU" dirty="0"/>
          </a:p>
        </p:txBody>
      </p:sp>
      <p:pic>
        <p:nvPicPr>
          <p:cNvPr id="4" name="Picture 15" descr="Kartinochki (10)"/>
          <p:cNvPicPr>
            <a:picLocks noChangeAspect="1" noChangeArrowheads="1"/>
          </p:cNvPicPr>
          <p:nvPr/>
        </p:nvPicPr>
        <p:blipFill>
          <a:blip r:embed="rId2"/>
          <a:srcRect/>
          <a:stretch>
            <a:fillRect/>
          </a:stretch>
        </p:blipFill>
        <p:spPr bwMode="auto">
          <a:xfrm>
            <a:off x="4859338" y="6858000"/>
            <a:ext cx="1820862" cy="2133600"/>
          </a:xfrm>
          <a:prstGeom prst="rect">
            <a:avLst/>
          </a:prstGeom>
          <a:noFill/>
          <a:ln w="9525">
            <a:noFill/>
            <a:miter lim="800000"/>
            <a:headEnd/>
            <a:tailEnd/>
          </a:ln>
        </p:spPr>
      </p:pic>
      <p:pic>
        <p:nvPicPr>
          <p:cNvPr id="5" name="Picture 17" descr="j0281188"/>
          <p:cNvPicPr>
            <a:picLocks noChangeAspect="1" noChangeArrowheads="1"/>
          </p:cNvPicPr>
          <p:nvPr/>
        </p:nvPicPr>
        <p:blipFill>
          <a:blip r:embed="rId3"/>
          <a:srcRect/>
          <a:stretch>
            <a:fillRect/>
          </a:stretch>
        </p:blipFill>
        <p:spPr bwMode="auto">
          <a:xfrm>
            <a:off x="323850" y="4868863"/>
            <a:ext cx="2047875" cy="1584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4)">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4)">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heel(4)">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6" presetClass="path" presetSubtype="0" accel="50000" decel="50000" fill="hold" nodeType="clickEffect">
                                  <p:stCondLst>
                                    <p:cond delay="0"/>
                                  </p:stCondLst>
                                  <p:childTnLst>
                                    <p:animMotion origin="layout" path="M 0 0  L 0.25 -0.33333  E" pathEditMode="relative" ptsTypes="">
                                      <p:cBhvr>
                                        <p:cTn id="27" dur="2000" fill="hold"/>
                                        <p:tgtEl>
                                          <p:spTgt spid="4"/>
                                        </p:tgtEl>
                                        <p:attrNameLst>
                                          <p:attrName>ppt_x</p:attrName>
                                          <p:attrName>ppt_y</p:attrName>
                                        </p:attrNameLst>
                                      </p:cBhvr>
                                    </p:animMotion>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92500"/>
          </a:bodyPr>
          <a:lstStyle/>
          <a:p>
            <a:pPr marL="365760" indent="-283464" fontAlgn="auto">
              <a:spcAft>
                <a:spcPts val="0"/>
              </a:spcAft>
              <a:buFont typeface="Wingdings 2"/>
              <a:buChar char=""/>
              <a:defRPr/>
            </a:pPr>
            <a:r>
              <a:rPr lang="ru-RU" dirty="0" smtClean="0"/>
              <a:t>Задания в игровой форме развивают мышления  и способствуют формированию у школьников с недостатком интеллекта интереса к математике. На уроках использую два вида дидактических игр: игровая ситуация, когда учеников увлекает форма задания, и математическая игра, когда учащихся увлекает содержание задания. Можно сочетать эти два вида.</a:t>
            </a:r>
          </a:p>
          <a:p>
            <a:pPr marL="365760" indent="-283464" fontAlgn="auto">
              <a:spcAft>
                <a:spcPts val="0"/>
              </a:spcAft>
              <a:buFont typeface="Wingdings 2"/>
              <a:buChar char=""/>
              <a:defRPr/>
            </a:pPr>
            <a:endParaRPr lang="ru-RU" dirty="0"/>
          </a:p>
        </p:txBody>
      </p:sp>
      <p:grpSp>
        <p:nvGrpSpPr>
          <p:cNvPr id="5" name="Group 14"/>
          <p:cNvGrpSpPr>
            <a:grpSpLocks/>
          </p:cNvGrpSpPr>
          <p:nvPr/>
        </p:nvGrpSpPr>
        <p:grpSpPr bwMode="auto">
          <a:xfrm>
            <a:off x="250825" y="4868863"/>
            <a:ext cx="1731963" cy="1714500"/>
            <a:chOff x="6021" y="1854"/>
            <a:chExt cx="2613" cy="2700"/>
          </a:xfrm>
        </p:grpSpPr>
        <p:sp>
          <p:nvSpPr>
            <p:cNvPr id="39940" name="AutoShape 15"/>
            <p:cNvSpPr>
              <a:spLocks noChangeArrowheads="1"/>
            </p:cNvSpPr>
            <p:nvPr/>
          </p:nvSpPr>
          <p:spPr bwMode="auto">
            <a:xfrm rot="2622243">
              <a:off x="6021" y="1854"/>
              <a:ext cx="2613" cy="2583"/>
            </a:xfrm>
            <a:prstGeom prst="irregularSeal2">
              <a:avLst/>
            </a:prstGeom>
            <a:gradFill rotWithShape="1">
              <a:gsLst>
                <a:gs pos="0">
                  <a:srgbClr val="666699"/>
                </a:gs>
                <a:gs pos="100000">
                  <a:srgbClr val="333333"/>
                </a:gs>
              </a:gsLst>
              <a:path path="shape">
                <a:fillToRect l="50000" t="50000" r="50000" b="50000"/>
              </a:path>
            </a:gradFill>
            <a:ln w="9525">
              <a:solidFill>
                <a:srgbClr val="000000"/>
              </a:solidFill>
              <a:miter lim="800000"/>
              <a:headEnd/>
              <a:tailEnd/>
            </a:ln>
          </p:spPr>
          <p:txBody>
            <a:bodyPr/>
            <a:lstStyle/>
            <a:p>
              <a:endParaRPr lang="ru-RU">
                <a:latin typeface="Calibri" pitchFamily="34" charset="0"/>
              </a:endParaRPr>
            </a:p>
          </p:txBody>
        </p:sp>
        <p:sp>
          <p:nvSpPr>
            <p:cNvPr id="39941" name="Oval 16"/>
            <p:cNvSpPr>
              <a:spLocks noChangeArrowheads="1"/>
            </p:cNvSpPr>
            <p:nvPr/>
          </p:nvSpPr>
          <p:spPr bwMode="auto">
            <a:xfrm>
              <a:off x="6381" y="2754"/>
              <a:ext cx="1621" cy="1623"/>
            </a:xfrm>
            <a:prstGeom prst="ellipse">
              <a:avLst/>
            </a:prstGeom>
            <a:gradFill rotWithShape="1">
              <a:gsLst>
                <a:gs pos="0">
                  <a:srgbClr val="FFFFFF"/>
                </a:gs>
                <a:gs pos="100000">
                  <a:srgbClr val="C0C0C0"/>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39942" name="AutoShape 17"/>
            <p:cNvSpPr>
              <a:spLocks noChangeArrowheads="1"/>
            </p:cNvSpPr>
            <p:nvPr/>
          </p:nvSpPr>
          <p:spPr bwMode="auto">
            <a:xfrm rot="5400000">
              <a:off x="7551" y="4104"/>
              <a:ext cx="360" cy="540"/>
            </a:xfrm>
            <a:prstGeom prst="moon">
              <a:avLst>
                <a:gd name="adj" fmla="val 87500"/>
              </a:avLst>
            </a:prstGeom>
            <a:solidFill>
              <a:srgbClr val="969696"/>
            </a:solidFill>
            <a:ln w="9525">
              <a:solidFill>
                <a:srgbClr val="000000"/>
              </a:solidFill>
              <a:miter lim="800000"/>
              <a:headEnd/>
              <a:tailEnd/>
            </a:ln>
          </p:spPr>
          <p:txBody>
            <a:bodyPr rot="10800000" vert="eaVert"/>
            <a:lstStyle/>
            <a:p>
              <a:endParaRPr lang="ru-RU">
                <a:latin typeface="Calibri" pitchFamily="34" charset="0"/>
              </a:endParaRPr>
            </a:p>
          </p:txBody>
        </p:sp>
        <p:sp>
          <p:nvSpPr>
            <p:cNvPr id="39943" name="AutoShape 18"/>
            <p:cNvSpPr>
              <a:spLocks noChangeArrowheads="1"/>
            </p:cNvSpPr>
            <p:nvPr/>
          </p:nvSpPr>
          <p:spPr bwMode="auto">
            <a:xfrm rot="5400000">
              <a:off x="6472" y="4103"/>
              <a:ext cx="360" cy="541"/>
            </a:xfrm>
            <a:prstGeom prst="moon">
              <a:avLst>
                <a:gd name="adj" fmla="val 87500"/>
              </a:avLst>
            </a:prstGeom>
            <a:solidFill>
              <a:srgbClr val="969696"/>
            </a:solidFill>
            <a:ln w="9525">
              <a:solidFill>
                <a:srgbClr val="000000"/>
              </a:solidFill>
              <a:miter lim="800000"/>
              <a:headEnd/>
              <a:tailEnd/>
            </a:ln>
          </p:spPr>
          <p:txBody>
            <a:bodyPr rot="10800000" vert="eaVert"/>
            <a:lstStyle/>
            <a:p>
              <a:endParaRPr lang="ru-RU">
                <a:latin typeface="Calibri" pitchFamily="34" charset="0"/>
              </a:endParaRPr>
            </a:p>
          </p:txBody>
        </p:sp>
        <p:sp>
          <p:nvSpPr>
            <p:cNvPr id="39944" name="Oval 19"/>
            <p:cNvSpPr>
              <a:spLocks noChangeArrowheads="1"/>
            </p:cNvSpPr>
            <p:nvPr/>
          </p:nvSpPr>
          <p:spPr bwMode="auto">
            <a:xfrm flipH="1">
              <a:off x="7460" y="3294"/>
              <a:ext cx="180" cy="184"/>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39945" name="Freeform 20"/>
            <p:cNvSpPr>
              <a:spLocks/>
            </p:cNvSpPr>
            <p:nvPr/>
          </p:nvSpPr>
          <p:spPr bwMode="auto">
            <a:xfrm>
              <a:off x="7079" y="3344"/>
              <a:ext cx="745" cy="540"/>
            </a:xfrm>
            <a:custGeom>
              <a:avLst/>
              <a:gdLst>
                <a:gd name="T0" fmla="*/ 100 w 745"/>
                <a:gd name="T1" fmla="*/ 75 h 540"/>
                <a:gd name="T2" fmla="*/ 175 w 745"/>
                <a:gd name="T3" fmla="*/ 150 h 540"/>
                <a:gd name="T4" fmla="*/ 250 w 745"/>
                <a:gd name="T5" fmla="*/ 195 h 540"/>
                <a:gd name="T6" fmla="*/ 385 w 745"/>
                <a:gd name="T7" fmla="*/ 285 h 540"/>
                <a:gd name="T8" fmla="*/ 490 w 745"/>
                <a:gd name="T9" fmla="*/ 360 h 540"/>
                <a:gd name="T10" fmla="*/ 580 w 745"/>
                <a:gd name="T11" fmla="*/ 390 h 540"/>
                <a:gd name="T12" fmla="*/ 730 w 745"/>
                <a:gd name="T13" fmla="*/ 420 h 540"/>
                <a:gd name="T14" fmla="*/ 550 w 745"/>
                <a:gd name="T15" fmla="*/ 465 h 540"/>
                <a:gd name="T16" fmla="*/ 445 w 745"/>
                <a:gd name="T17" fmla="*/ 510 h 540"/>
                <a:gd name="T18" fmla="*/ 190 w 745"/>
                <a:gd name="T19" fmla="*/ 540 h 5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5"/>
                <a:gd name="T31" fmla="*/ 0 h 540"/>
                <a:gd name="T32" fmla="*/ 745 w 745"/>
                <a:gd name="T33" fmla="*/ 540 h 5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5" h="540">
                  <a:moveTo>
                    <a:pt x="100" y="75"/>
                  </a:moveTo>
                  <a:cubicBezTo>
                    <a:pt x="295" y="205"/>
                    <a:pt x="0" y="0"/>
                    <a:pt x="175" y="150"/>
                  </a:cubicBezTo>
                  <a:cubicBezTo>
                    <a:pt x="197" y="169"/>
                    <a:pt x="227" y="177"/>
                    <a:pt x="250" y="195"/>
                  </a:cubicBezTo>
                  <a:cubicBezTo>
                    <a:pt x="431" y="335"/>
                    <a:pt x="187" y="186"/>
                    <a:pt x="385" y="285"/>
                  </a:cubicBezTo>
                  <a:cubicBezTo>
                    <a:pt x="423" y="304"/>
                    <a:pt x="452" y="341"/>
                    <a:pt x="490" y="360"/>
                  </a:cubicBezTo>
                  <a:cubicBezTo>
                    <a:pt x="518" y="374"/>
                    <a:pt x="549" y="384"/>
                    <a:pt x="580" y="390"/>
                  </a:cubicBezTo>
                  <a:cubicBezTo>
                    <a:pt x="630" y="400"/>
                    <a:pt x="730" y="420"/>
                    <a:pt x="730" y="420"/>
                  </a:cubicBezTo>
                  <a:cubicBezTo>
                    <a:pt x="631" y="486"/>
                    <a:pt x="745" y="420"/>
                    <a:pt x="550" y="465"/>
                  </a:cubicBezTo>
                  <a:cubicBezTo>
                    <a:pt x="513" y="474"/>
                    <a:pt x="482" y="500"/>
                    <a:pt x="445" y="510"/>
                  </a:cubicBezTo>
                  <a:cubicBezTo>
                    <a:pt x="360" y="534"/>
                    <a:pt x="278" y="540"/>
                    <a:pt x="190" y="540"/>
                  </a:cubicBezTo>
                </a:path>
              </a:pathLst>
            </a:custGeom>
            <a:noFill/>
            <a:ln w="19050">
              <a:solidFill>
                <a:srgbClr val="000000"/>
              </a:solidFill>
              <a:round/>
              <a:headEnd/>
              <a:tailEnd/>
            </a:ln>
          </p:spPr>
          <p:txBody>
            <a:bodyPr/>
            <a:lstStyle/>
            <a:p>
              <a:endParaRPr lang="ru-RU">
                <a:latin typeface="Calibri" pitchFamily="34" charset="0"/>
              </a:endParaRPr>
            </a:p>
          </p:txBody>
        </p:sp>
        <p:sp>
          <p:nvSpPr>
            <p:cNvPr id="39946" name="Oval 21"/>
            <p:cNvSpPr>
              <a:spLocks noChangeArrowheads="1"/>
            </p:cNvSpPr>
            <p:nvPr/>
          </p:nvSpPr>
          <p:spPr bwMode="auto">
            <a:xfrm>
              <a:off x="7640" y="3655"/>
              <a:ext cx="181" cy="179"/>
            </a:xfrm>
            <a:prstGeom prst="ellipse">
              <a:avLst/>
            </a:prstGeom>
            <a:solidFill>
              <a:srgbClr val="333333"/>
            </a:solidFill>
            <a:ln w="9525">
              <a:solidFill>
                <a:srgbClr val="000000"/>
              </a:solidFill>
              <a:round/>
              <a:headEnd/>
              <a:tailEnd/>
            </a:ln>
          </p:spPr>
          <p:txBody>
            <a:bodyPr/>
            <a:lstStyle/>
            <a:p>
              <a:endParaRPr lang="ru-RU">
                <a:latin typeface="Calibri" pitchFamily="34" charset="0"/>
              </a:endParaRPr>
            </a:p>
          </p:txBody>
        </p:sp>
        <p:sp>
          <p:nvSpPr>
            <p:cNvPr id="39947" name="Freeform 22"/>
            <p:cNvSpPr>
              <a:spLocks/>
            </p:cNvSpPr>
            <p:nvPr/>
          </p:nvSpPr>
          <p:spPr bwMode="auto">
            <a:xfrm>
              <a:off x="7101" y="4014"/>
              <a:ext cx="334" cy="181"/>
            </a:xfrm>
            <a:custGeom>
              <a:avLst/>
              <a:gdLst>
                <a:gd name="T0" fmla="*/ 0 w 514"/>
                <a:gd name="T1" fmla="*/ 40 h 135"/>
                <a:gd name="T2" fmla="*/ 302 w 514"/>
                <a:gd name="T3" fmla="*/ 60 h 135"/>
                <a:gd name="T4" fmla="*/ 331 w 514"/>
                <a:gd name="T5" fmla="*/ 0 h 135"/>
                <a:gd name="T6" fmla="*/ 0 60000 65536"/>
                <a:gd name="T7" fmla="*/ 0 60000 65536"/>
                <a:gd name="T8" fmla="*/ 0 60000 65536"/>
                <a:gd name="T9" fmla="*/ 0 w 514"/>
                <a:gd name="T10" fmla="*/ 0 h 135"/>
                <a:gd name="T11" fmla="*/ 514 w 514"/>
                <a:gd name="T12" fmla="*/ 135 h 135"/>
              </a:gdLst>
              <a:ahLst/>
              <a:cxnLst>
                <a:cxn ang="T6">
                  <a:pos x="T0" y="T1"/>
                </a:cxn>
                <a:cxn ang="T7">
                  <a:pos x="T2" y="T3"/>
                </a:cxn>
                <a:cxn ang="T8">
                  <a:pos x="T4" y="T5"/>
                </a:cxn>
              </a:cxnLst>
              <a:rect l="T9" t="T10" r="T11" b="T12"/>
              <a:pathLst>
                <a:path w="514" h="135">
                  <a:moveTo>
                    <a:pt x="0" y="30"/>
                  </a:moveTo>
                  <a:cubicBezTo>
                    <a:pt x="157" y="135"/>
                    <a:pt x="62" y="84"/>
                    <a:pt x="465" y="45"/>
                  </a:cubicBezTo>
                  <a:cubicBezTo>
                    <a:pt x="514" y="40"/>
                    <a:pt x="510" y="25"/>
                    <a:pt x="510" y="0"/>
                  </a:cubicBezTo>
                </a:path>
              </a:pathLst>
            </a:custGeom>
            <a:noFill/>
            <a:ln w="19050">
              <a:solidFill>
                <a:srgbClr val="000000"/>
              </a:solidFill>
              <a:round/>
              <a:headEnd/>
              <a:tailEnd/>
            </a:ln>
          </p:spPr>
          <p:txBody>
            <a:bodyPr/>
            <a:lstStyle/>
            <a:p>
              <a:endParaRPr lang="ru-RU">
                <a:latin typeface="Calibri" pitchFamily="34" charset="0"/>
              </a:endParaRPr>
            </a:p>
          </p:txBody>
        </p:sp>
        <p:sp>
          <p:nvSpPr>
            <p:cNvPr id="39948" name="Oval 23"/>
            <p:cNvSpPr>
              <a:spLocks noChangeArrowheads="1"/>
            </p:cNvSpPr>
            <p:nvPr/>
          </p:nvSpPr>
          <p:spPr bwMode="auto">
            <a:xfrm>
              <a:off x="6742" y="3294"/>
              <a:ext cx="181" cy="181"/>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39949" name="Freeform 24"/>
            <p:cNvSpPr>
              <a:spLocks/>
            </p:cNvSpPr>
            <p:nvPr/>
          </p:nvSpPr>
          <p:spPr bwMode="auto">
            <a:xfrm rot="1612336">
              <a:off x="6021" y="3654"/>
              <a:ext cx="385" cy="540"/>
            </a:xfrm>
            <a:custGeom>
              <a:avLst/>
              <a:gdLst>
                <a:gd name="T0" fmla="*/ 268 w 544"/>
                <a:gd name="T1" fmla="*/ 3 h 419"/>
                <a:gd name="T2" fmla="*/ 98 w 544"/>
                <a:gd name="T3" fmla="*/ 22 h 419"/>
                <a:gd name="T4" fmla="*/ 13 w 544"/>
                <a:gd name="T5" fmla="*/ 196 h 419"/>
                <a:gd name="T6" fmla="*/ 3 w 544"/>
                <a:gd name="T7" fmla="*/ 254 h 419"/>
                <a:gd name="T8" fmla="*/ 130 w 544"/>
                <a:gd name="T9" fmla="*/ 447 h 419"/>
                <a:gd name="T10" fmla="*/ 385 w 544"/>
                <a:gd name="T11" fmla="*/ 389 h 419"/>
                <a:gd name="T12" fmla="*/ 374 w 544"/>
                <a:gd name="T13" fmla="*/ 312 h 419"/>
                <a:gd name="T14" fmla="*/ 215 w 544"/>
                <a:gd name="T15" fmla="*/ 196 h 419"/>
                <a:gd name="T16" fmla="*/ 194 w 544"/>
                <a:gd name="T17" fmla="*/ 138 h 419"/>
                <a:gd name="T18" fmla="*/ 279 w 544"/>
                <a:gd name="T19" fmla="*/ 80 h 419"/>
                <a:gd name="T20" fmla="*/ 268 w 544"/>
                <a:gd name="T21" fmla="*/ 3 h 4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
                <a:gd name="T34" fmla="*/ 0 h 419"/>
                <a:gd name="T35" fmla="*/ 544 w 544"/>
                <a:gd name="T36" fmla="*/ 419 h 4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 h="419">
                  <a:moveTo>
                    <a:pt x="379" y="2"/>
                  </a:moveTo>
                  <a:cubicBezTo>
                    <a:pt x="299" y="7"/>
                    <a:pt x="217" y="0"/>
                    <a:pt x="139" y="17"/>
                  </a:cubicBezTo>
                  <a:cubicBezTo>
                    <a:pt x="125" y="20"/>
                    <a:pt x="35" y="136"/>
                    <a:pt x="19" y="152"/>
                  </a:cubicBezTo>
                  <a:cubicBezTo>
                    <a:pt x="14" y="167"/>
                    <a:pt x="4" y="181"/>
                    <a:pt x="4" y="197"/>
                  </a:cubicBezTo>
                  <a:cubicBezTo>
                    <a:pt x="4" y="385"/>
                    <a:pt x="0" y="330"/>
                    <a:pt x="184" y="347"/>
                  </a:cubicBezTo>
                  <a:cubicBezTo>
                    <a:pt x="307" y="378"/>
                    <a:pt x="466" y="419"/>
                    <a:pt x="544" y="302"/>
                  </a:cubicBezTo>
                  <a:cubicBezTo>
                    <a:pt x="539" y="282"/>
                    <a:pt x="543" y="258"/>
                    <a:pt x="529" y="242"/>
                  </a:cubicBezTo>
                  <a:cubicBezTo>
                    <a:pt x="468" y="172"/>
                    <a:pt x="386" y="173"/>
                    <a:pt x="304" y="152"/>
                  </a:cubicBezTo>
                  <a:cubicBezTo>
                    <a:pt x="294" y="137"/>
                    <a:pt x="270" y="125"/>
                    <a:pt x="274" y="107"/>
                  </a:cubicBezTo>
                  <a:cubicBezTo>
                    <a:pt x="280" y="75"/>
                    <a:pt x="386" y="64"/>
                    <a:pt x="394" y="62"/>
                  </a:cubicBezTo>
                  <a:cubicBezTo>
                    <a:pt x="413" y="6"/>
                    <a:pt x="423" y="24"/>
                    <a:pt x="379" y="2"/>
                  </a:cubicBezTo>
                  <a:close/>
                </a:path>
              </a:pathLst>
            </a:custGeom>
            <a:solidFill>
              <a:srgbClr val="969696"/>
            </a:solidFill>
            <a:ln w="9525">
              <a:solidFill>
                <a:srgbClr val="000000"/>
              </a:solidFill>
              <a:round/>
              <a:headEnd/>
              <a:tailEnd/>
            </a:ln>
          </p:spPr>
          <p:txBody>
            <a:bodyPr/>
            <a:lstStyle/>
            <a:p>
              <a:endParaRPr lang="ru-RU">
                <a:latin typeface="Calibri" pitchFamily="34" charset="0"/>
              </a:endParaRPr>
            </a:p>
          </p:txBody>
        </p:sp>
        <p:sp>
          <p:nvSpPr>
            <p:cNvPr id="39950" name="Freeform 25"/>
            <p:cNvSpPr>
              <a:spLocks/>
            </p:cNvSpPr>
            <p:nvPr/>
          </p:nvSpPr>
          <p:spPr bwMode="auto">
            <a:xfrm rot="19471619" flipH="1">
              <a:off x="8001" y="3654"/>
              <a:ext cx="385" cy="540"/>
            </a:xfrm>
            <a:custGeom>
              <a:avLst/>
              <a:gdLst>
                <a:gd name="T0" fmla="*/ 268 w 544"/>
                <a:gd name="T1" fmla="*/ 3 h 419"/>
                <a:gd name="T2" fmla="*/ 98 w 544"/>
                <a:gd name="T3" fmla="*/ 22 h 419"/>
                <a:gd name="T4" fmla="*/ 13 w 544"/>
                <a:gd name="T5" fmla="*/ 196 h 419"/>
                <a:gd name="T6" fmla="*/ 3 w 544"/>
                <a:gd name="T7" fmla="*/ 254 h 419"/>
                <a:gd name="T8" fmla="*/ 130 w 544"/>
                <a:gd name="T9" fmla="*/ 447 h 419"/>
                <a:gd name="T10" fmla="*/ 385 w 544"/>
                <a:gd name="T11" fmla="*/ 389 h 419"/>
                <a:gd name="T12" fmla="*/ 374 w 544"/>
                <a:gd name="T13" fmla="*/ 312 h 419"/>
                <a:gd name="T14" fmla="*/ 215 w 544"/>
                <a:gd name="T15" fmla="*/ 196 h 419"/>
                <a:gd name="T16" fmla="*/ 194 w 544"/>
                <a:gd name="T17" fmla="*/ 138 h 419"/>
                <a:gd name="T18" fmla="*/ 279 w 544"/>
                <a:gd name="T19" fmla="*/ 80 h 419"/>
                <a:gd name="T20" fmla="*/ 268 w 544"/>
                <a:gd name="T21" fmla="*/ 3 h 4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
                <a:gd name="T34" fmla="*/ 0 h 419"/>
                <a:gd name="T35" fmla="*/ 544 w 544"/>
                <a:gd name="T36" fmla="*/ 419 h 4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 h="419">
                  <a:moveTo>
                    <a:pt x="379" y="2"/>
                  </a:moveTo>
                  <a:cubicBezTo>
                    <a:pt x="299" y="7"/>
                    <a:pt x="217" y="0"/>
                    <a:pt x="139" y="17"/>
                  </a:cubicBezTo>
                  <a:cubicBezTo>
                    <a:pt x="125" y="20"/>
                    <a:pt x="35" y="136"/>
                    <a:pt x="19" y="152"/>
                  </a:cubicBezTo>
                  <a:cubicBezTo>
                    <a:pt x="14" y="167"/>
                    <a:pt x="4" y="181"/>
                    <a:pt x="4" y="197"/>
                  </a:cubicBezTo>
                  <a:cubicBezTo>
                    <a:pt x="4" y="385"/>
                    <a:pt x="0" y="330"/>
                    <a:pt x="184" y="347"/>
                  </a:cubicBezTo>
                  <a:cubicBezTo>
                    <a:pt x="307" y="378"/>
                    <a:pt x="466" y="419"/>
                    <a:pt x="544" y="302"/>
                  </a:cubicBezTo>
                  <a:cubicBezTo>
                    <a:pt x="539" y="282"/>
                    <a:pt x="543" y="258"/>
                    <a:pt x="529" y="242"/>
                  </a:cubicBezTo>
                  <a:cubicBezTo>
                    <a:pt x="468" y="172"/>
                    <a:pt x="386" y="173"/>
                    <a:pt x="304" y="152"/>
                  </a:cubicBezTo>
                  <a:cubicBezTo>
                    <a:pt x="294" y="137"/>
                    <a:pt x="270" y="125"/>
                    <a:pt x="274" y="107"/>
                  </a:cubicBezTo>
                  <a:cubicBezTo>
                    <a:pt x="280" y="75"/>
                    <a:pt x="386" y="64"/>
                    <a:pt x="394" y="62"/>
                  </a:cubicBezTo>
                  <a:cubicBezTo>
                    <a:pt x="413" y="6"/>
                    <a:pt x="423" y="24"/>
                    <a:pt x="379" y="2"/>
                  </a:cubicBezTo>
                  <a:close/>
                </a:path>
              </a:pathLst>
            </a:custGeom>
            <a:solidFill>
              <a:srgbClr val="969696"/>
            </a:solidFill>
            <a:ln w="9525">
              <a:solidFill>
                <a:srgbClr val="000000"/>
              </a:solidFill>
              <a:round/>
              <a:headEnd/>
              <a:tailEnd/>
            </a:ln>
          </p:spPr>
          <p:txBody>
            <a:bodyPr/>
            <a:lstStyle/>
            <a:p>
              <a:endParaRPr lang="ru-RU">
                <a:latin typeface="Calibri" pitchFamily="34" charset="0"/>
              </a:endParaRPr>
            </a:p>
          </p:txBody>
        </p:sp>
        <p:sp>
          <p:nvSpPr>
            <p:cNvPr id="39951" name="AutoShape 26"/>
            <p:cNvSpPr>
              <a:spLocks noChangeArrowheads="1"/>
            </p:cNvSpPr>
            <p:nvPr/>
          </p:nvSpPr>
          <p:spPr bwMode="auto">
            <a:xfrm>
              <a:off x="6381" y="2574"/>
              <a:ext cx="1620" cy="720"/>
            </a:xfrm>
            <a:prstGeom prst="irregularSeal1">
              <a:avLst/>
            </a:prstGeom>
            <a:gradFill rotWithShape="1">
              <a:gsLst>
                <a:gs pos="0">
                  <a:srgbClr val="000000"/>
                </a:gs>
                <a:gs pos="100000">
                  <a:srgbClr val="808080"/>
                </a:gs>
              </a:gsLst>
              <a:path path="shape">
                <a:fillToRect l="50000" t="50000" r="50000" b="50000"/>
              </a:path>
            </a:gradFill>
            <a:ln w="9525">
              <a:solidFill>
                <a:srgbClr val="000000"/>
              </a:solidFill>
              <a:miter lim="800000"/>
              <a:headEnd/>
              <a:tailEnd/>
            </a:ln>
          </p:spPr>
          <p:txBody>
            <a:bodyPr/>
            <a:lstStyle/>
            <a:p>
              <a:endParaRPr lang="ru-RU">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3"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85000" lnSpcReduction="20000"/>
          </a:bodyPr>
          <a:lstStyle/>
          <a:p>
            <a:pPr marL="365760" indent="-283464" fontAlgn="auto">
              <a:spcAft>
                <a:spcPts val="0"/>
              </a:spcAft>
              <a:buFont typeface="Wingdings 2"/>
              <a:buChar char=""/>
              <a:defRPr/>
            </a:pPr>
            <a:r>
              <a:rPr lang="ru-RU" dirty="0" smtClean="0"/>
              <a:t>С первых уроков обучения математики, для поддержания интереса к уроку я использую много игрового материала. Включаю в процесс формирования у детей вычислительных навыков  более широкую, содержательную и интересную познавательную деятельность, формирую этот навык не как самоцель, а как способ решения познавательных задач. Чтобы решить эту задачу  использую разнообразные приемы, например: использовать наиболее рациональные приемы вычисления, занимательные задачи, подвижные игры и, конечно счет  в процессе дидактических игр. </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403350" y="692150"/>
            <a:ext cx="6959600" cy="5184775"/>
          </a:xfrm>
        </p:spPr>
        <p:txBody>
          <a:bodyPr>
            <a:normAutofit fontScale="47500" lnSpcReduction="20000"/>
          </a:bodyPr>
          <a:lstStyle/>
          <a:p>
            <a:pPr marL="365760" indent="-283464" fontAlgn="auto">
              <a:spcAft>
                <a:spcPts val="0"/>
              </a:spcAft>
              <a:buFont typeface="Wingdings 2"/>
              <a:buChar char=""/>
              <a:defRPr/>
            </a:pPr>
            <a:r>
              <a:rPr lang="ru-RU" dirty="0" smtClean="0"/>
              <a:t>Первоклассники очень любознательны, отзывчивы на все окружающее, расположены к усвоению нового, и интерес их не должен угасать на протяжении всего урока. А интерес проявляется только тогда, когда все понятно и доступно. И игры помогают в этом. Учащихся 1 класса коррекционной школы в дидактической игре больше всего увлекает игровое действие. Они с удовольствием производят действия с игрушками, ярким материалом. Учитывая все это, начиная с первых дней ребенка в школе, я стремлюсь включать в урок различные дидактические игры. На своих занятиях  для формирования понятий «один – много», «большой – маленький», «высокий – низкий», «глубокий – мелкий» и др.  применяю игры:</a:t>
            </a:r>
          </a:p>
          <a:p>
            <a:pPr marL="365760" indent="-283464" fontAlgn="auto">
              <a:spcAft>
                <a:spcPts val="0"/>
              </a:spcAft>
              <a:buFont typeface="Wingdings 2"/>
              <a:buChar char=""/>
              <a:defRPr/>
            </a:pPr>
            <a:r>
              <a:rPr lang="ru-RU" dirty="0" smtClean="0"/>
              <a:t>«Расставь матрешек по росту» (дидактический материал – кукла-матрешка);</a:t>
            </a:r>
          </a:p>
          <a:p>
            <a:pPr marL="365760" indent="-283464" fontAlgn="auto">
              <a:spcAft>
                <a:spcPts val="0"/>
              </a:spcAft>
              <a:buFont typeface="Wingdings 2"/>
              <a:buChar char=""/>
              <a:defRPr/>
            </a:pPr>
            <a:r>
              <a:rPr lang="ru-RU" dirty="0" smtClean="0"/>
              <a:t>«Разложи кольца» (дидактический материал – башенка из колец);</a:t>
            </a:r>
          </a:p>
          <a:p>
            <a:pPr marL="365760" indent="-283464" fontAlgn="auto">
              <a:spcAft>
                <a:spcPts val="0"/>
              </a:spcAft>
              <a:buFont typeface="Wingdings 2"/>
              <a:buChar char=""/>
              <a:defRPr/>
            </a:pPr>
            <a:r>
              <a:rPr lang="ru-RU" dirty="0" smtClean="0"/>
              <a:t>«Угадай, что спрятано в мешочке» (дидактический материал – геометрические фигуры или тела);</a:t>
            </a:r>
          </a:p>
          <a:p>
            <a:pPr marL="365760" indent="-283464" fontAlgn="auto">
              <a:spcAft>
                <a:spcPts val="0"/>
              </a:spcAft>
              <a:buFont typeface="Wingdings 2"/>
              <a:buChar char=""/>
              <a:defRPr/>
            </a:pPr>
            <a:r>
              <a:rPr lang="ru-RU" dirty="0" smtClean="0"/>
              <a:t>«Кто куда хочет пойти и кто что хочет найти?» (дидактический материал – игрушки);</a:t>
            </a:r>
          </a:p>
          <a:p>
            <a:pPr marL="365760" indent="-283464" fontAlgn="auto">
              <a:spcAft>
                <a:spcPts val="0"/>
              </a:spcAft>
              <a:buFont typeface="Wingdings 2"/>
              <a:buChar char=""/>
              <a:defRPr/>
            </a:pPr>
            <a:r>
              <a:rPr lang="ru-RU" dirty="0" smtClean="0"/>
              <a:t>«Сделай лесенку»;</a:t>
            </a:r>
          </a:p>
          <a:p>
            <a:pPr marL="365760" indent="-283464" fontAlgn="auto">
              <a:spcAft>
                <a:spcPts val="0"/>
              </a:spcAft>
              <a:buFont typeface="Wingdings 2"/>
              <a:buChar char=""/>
              <a:defRPr/>
            </a:pPr>
            <a:r>
              <a:rPr lang="ru-RU" dirty="0" smtClean="0"/>
              <a:t>«Расставь палочки»;</a:t>
            </a:r>
          </a:p>
          <a:p>
            <a:pPr marL="365760" indent="-283464" fontAlgn="auto">
              <a:spcAft>
                <a:spcPts val="0"/>
              </a:spcAft>
              <a:buFont typeface="Wingdings 2"/>
              <a:buChar char=""/>
              <a:defRPr/>
            </a:pPr>
            <a:r>
              <a:rPr lang="ru-RU" dirty="0" smtClean="0"/>
              <a:t>«Подбери нужную карточку»;</a:t>
            </a:r>
          </a:p>
          <a:p>
            <a:pPr marL="365760" indent="-283464" fontAlgn="auto">
              <a:spcAft>
                <a:spcPts val="0"/>
              </a:spcAft>
              <a:buFont typeface="Wingdings 2"/>
              <a:buChar char=""/>
              <a:defRPr/>
            </a:pPr>
            <a:r>
              <a:rPr lang="ru-RU" dirty="0" smtClean="0"/>
              <a:t>С большим интересом учащиеся 1 класса принимают игры «Магазин», «У нас в гостях матрешки», «Школа». В этих играх учащиеся играют определенные роли. Роль увлекает их, а увлеченные игровой ситуацией, они незаметно для себя  решают учебные задачи.</a:t>
            </a:r>
          </a:p>
          <a:p>
            <a:pPr marL="365760" indent="-283464" fontAlgn="auto">
              <a:spcAft>
                <a:spcPts val="0"/>
              </a:spcAft>
              <a:buFont typeface="Wingdings 2"/>
              <a:buChar char=""/>
              <a:defRPr/>
            </a:pPr>
            <a:endParaRPr lang="ru-RU" dirty="0"/>
          </a:p>
        </p:txBody>
      </p:sp>
      <p:pic>
        <p:nvPicPr>
          <p:cNvPr id="4" name="Picture 14" descr="Kartinochki (8)"/>
          <p:cNvPicPr>
            <a:picLocks noChangeAspect="1" noChangeArrowheads="1"/>
          </p:cNvPicPr>
          <p:nvPr/>
        </p:nvPicPr>
        <p:blipFill>
          <a:blip r:embed="rId2"/>
          <a:srcRect/>
          <a:stretch>
            <a:fillRect/>
          </a:stretch>
        </p:blipFill>
        <p:spPr bwMode="auto">
          <a:xfrm>
            <a:off x="179388" y="3933825"/>
            <a:ext cx="1366837" cy="2781300"/>
          </a:xfrm>
          <a:prstGeom prst="rect">
            <a:avLst/>
          </a:prstGeom>
          <a:noFill/>
          <a:ln w="9525">
            <a:noFill/>
            <a:miter lim="800000"/>
            <a:headEnd/>
            <a:tailEnd/>
          </a:ln>
        </p:spPr>
      </p:pic>
      <p:pic>
        <p:nvPicPr>
          <p:cNvPr id="5" name="Picture 15" descr="Kartinochki (10)"/>
          <p:cNvPicPr>
            <a:picLocks noChangeAspect="1" noChangeArrowheads="1"/>
          </p:cNvPicPr>
          <p:nvPr/>
        </p:nvPicPr>
        <p:blipFill>
          <a:blip r:embed="rId3"/>
          <a:srcRect/>
          <a:stretch>
            <a:fillRect/>
          </a:stretch>
        </p:blipFill>
        <p:spPr bwMode="auto">
          <a:xfrm>
            <a:off x="9396413" y="3068638"/>
            <a:ext cx="1820862" cy="213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0  L 0 -0.33333  E" pathEditMode="relative" ptsTypes="">
                                      <p:cBhvr>
                                        <p:cTn id="6" dur="2000" fill="hold"/>
                                        <p:tgtEl>
                                          <p:spTgt spid="4"/>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02448 0.00208 L -0.22552 0.00208 " pathEditMode="relative" rAng="0" ptsTypes="AA">
                                      <p:cBhvr>
                                        <p:cTn id="10" dur="2000" fill="hold"/>
                                        <p:tgtEl>
                                          <p:spTgt spid="5"/>
                                        </p:tgtEl>
                                        <p:attrNameLst>
                                          <p:attrName>ppt_x</p:attrName>
                                          <p:attrName>ppt_y</p:attrName>
                                        </p:attrNameLst>
                                      </p:cBhvr>
                                      <p:rCtr x="-125" y="0"/>
                                    </p:animMotion>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strips(downLeft)">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strips(downLeft)">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strips(downLeft)">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strips(downLeft)">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strips(downLeft)">
                                      <p:cBhvr>
                                        <p:cTn id="40" dur="500"/>
                                        <p:tgtEl>
                                          <p:spTgt spid="3">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strips(downLeft)">
                                      <p:cBhvr>
                                        <p:cTn id="45" dur="500"/>
                                        <p:tgtEl>
                                          <p:spTgt spid="3">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strips(downLeft)">
                                      <p:cBhvr>
                                        <p:cTn id="50" dur="500"/>
                                        <p:tgtEl>
                                          <p:spTgt spid="3">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strips(downLeft)">
                                      <p:cBhvr>
                                        <p:cTn id="5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76375" y="1052513"/>
            <a:ext cx="7127875" cy="4897437"/>
          </a:xfrm>
        </p:spPr>
        <p:txBody>
          <a:bodyPr>
            <a:normAutofit fontScale="77500" lnSpcReduction="20000"/>
          </a:bodyPr>
          <a:lstStyle/>
          <a:p>
            <a:pPr marL="365760" indent="-283464" fontAlgn="auto">
              <a:spcAft>
                <a:spcPts val="0"/>
              </a:spcAft>
              <a:buFont typeface="Wingdings 2"/>
              <a:buChar char=""/>
              <a:defRPr/>
            </a:pPr>
            <a:r>
              <a:rPr lang="ru-RU" dirty="0" smtClean="0"/>
              <a:t>У учащихся 2-4 классов появляется тяга к играм на соревнование. Большой популярностью пользуются игры «Лучший счетчик класса», «Кто вернее и быстрее?», «Кто первый догонит пилота?», «Какая команда лучше?»</a:t>
            </a:r>
          </a:p>
          <a:p>
            <a:pPr marL="365760" indent="-283464" fontAlgn="auto">
              <a:spcAft>
                <a:spcPts val="0"/>
              </a:spcAft>
              <a:buFont typeface="Wingdings 2"/>
              <a:buChar char=""/>
              <a:defRPr/>
            </a:pPr>
            <a:r>
              <a:rPr lang="ru-RU" dirty="0" smtClean="0"/>
              <a:t>С интересом учащиеся  воспринимают игры «Математическое лото», «Занимательные квадраты», игры на </a:t>
            </a:r>
            <a:r>
              <a:rPr lang="ru-RU" dirty="0" err="1" smtClean="0"/>
              <a:t>задумывание</a:t>
            </a:r>
            <a:r>
              <a:rPr lang="ru-RU" dirty="0" smtClean="0"/>
              <a:t> и угадывание чисел, Например «Какое  число я загадала?», «Какой ответ должен получиться?»,  при выборе игр  учитываю, чтобы задание было посильным всем учащимся и служило максимальной активизации мыслительной деятельности.  </a:t>
            </a:r>
          </a:p>
          <a:p>
            <a:pPr marL="365760" indent="-283464" fontAlgn="auto">
              <a:spcAft>
                <a:spcPts val="0"/>
              </a:spcAft>
              <a:buFont typeface="Wingdings 2"/>
              <a:buChar char=""/>
              <a:defRPr/>
            </a:pPr>
            <a:endParaRPr lang="ru-RU" dirty="0"/>
          </a:p>
        </p:txBody>
      </p:sp>
      <p:grpSp>
        <p:nvGrpSpPr>
          <p:cNvPr id="17" name="Group 27"/>
          <p:cNvGrpSpPr>
            <a:grpSpLocks noGrp="1"/>
          </p:cNvGrpSpPr>
          <p:nvPr>
            <p:ph type="title"/>
          </p:nvPr>
        </p:nvGrpSpPr>
        <p:grpSpPr bwMode="auto">
          <a:xfrm>
            <a:off x="7164388" y="5516563"/>
            <a:ext cx="1768475" cy="1138237"/>
            <a:chOff x="1341" y="3474"/>
            <a:chExt cx="2168" cy="1799"/>
          </a:xfrm>
        </p:grpSpPr>
        <p:sp>
          <p:nvSpPr>
            <p:cNvPr id="43011" name="Oval 28"/>
            <p:cNvSpPr>
              <a:spLocks noChangeArrowheads="1"/>
            </p:cNvSpPr>
            <p:nvPr/>
          </p:nvSpPr>
          <p:spPr bwMode="auto">
            <a:xfrm>
              <a:off x="1521" y="3474"/>
              <a:ext cx="540" cy="540"/>
            </a:xfrm>
            <a:prstGeom prst="ellipse">
              <a:avLst/>
            </a:prstGeom>
            <a:gradFill rotWithShape="1">
              <a:gsLst>
                <a:gs pos="0">
                  <a:srgbClr val="FF6600"/>
                </a:gs>
                <a:gs pos="100000">
                  <a:srgbClr val="993300"/>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3012" name="Oval 29"/>
            <p:cNvSpPr>
              <a:spLocks noChangeArrowheads="1"/>
            </p:cNvSpPr>
            <p:nvPr/>
          </p:nvSpPr>
          <p:spPr bwMode="auto">
            <a:xfrm>
              <a:off x="1701" y="3654"/>
              <a:ext cx="360" cy="360"/>
            </a:xfrm>
            <a:prstGeom prst="ellipse">
              <a:avLst/>
            </a:prstGeom>
            <a:gradFill rotWithShape="1">
              <a:gsLst>
                <a:gs pos="0">
                  <a:srgbClr val="FFFFFF"/>
                </a:gs>
                <a:gs pos="100000">
                  <a:srgbClr val="FFCC99"/>
                </a:gs>
              </a:gsLst>
              <a:lin ang="5400000" scaled="1"/>
            </a:gradFill>
            <a:ln w="9525">
              <a:solidFill>
                <a:srgbClr val="000000"/>
              </a:solidFill>
              <a:round/>
              <a:headEnd/>
              <a:tailEnd/>
            </a:ln>
          </p:spPr>
          <p:txBody>
            <a:bodyPr/>
            <a:lstStyle/>
            <a:p>
              <a:endParaRPr lang="ru-RU">
                <a:latin typeface="Calibri" pitchFamily="34" charset="0"/>
              </a:endParaRPr>
            </a:p>
          </p:txBody>
        </p:sp>
        <p:sp>
          <p:nvSpPr>
            <p:cNvPr id="43013" name="Oval 30"/>
            <p:cNvSpPr>
              <a:spLocks noChangeArrowheads="1"/>
            </p:cNvSpPr>
            <p:nvPr/>
          </p:nvSpPr>
          <p:spPr bwMode="auto">
            <a:xfrm>
              <a:off x="2781" y="3474"/>
              <a:ext cx="540" cy="540"/>
            </a:xfrm>
            <a:prstGeom prst="ellipse">
              <a:avLst/>
            </a:prstGeom>
            <a:gradFill rotWithShape="1">
              <a:gsLst>
                <a:gs pos="0">
                  <a:srgbClr val="FF6600"/>
                </a:gs>
                <a:gs pos="100000">
                  <a:srgbClr val="993300"/>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3014" name="Oval 31"/>
            <p:cNvSpPr>
              <a:spLocks noChangeArrowheads="1"/>
            </p:cNvSpPr>
            <p:nvPr/>
          </p:nvSpPr>
          <p:spPr bwMode="auto">
            <a:xfrm>
              <a:off x="2781" y="3654"/>
              <a:ext cx="360" cy="360"/>
            </a:xfrm>
            <a:prstGeom prst="ellipse">
              <a:avLst/>
            </a:prstGeom>
            <a:gradFill rotWithShape="1">
              <a:gsLst>
                <a:gs pos="0">
                  <a:srgbClr val="FFFFFF"/>
                </a:gs>
                <a:gs pos="100000">
                  <a:srgbClr val="FFCC99"/>
                </a:gs>
              </a:gsLst>
              <a:lin ang="5400000" scaled="1"/>
            </a:gradFill>
            <a:ln w="9525">
              <a:solidFill>
                <a:srgbClr val="000000"/>
              </a:solidFill>
              <a:round/>
              <a:headEnd/>
              <a:tailEnd/>
            </a:ln>
          </p:spPr>
          <p:txBody>
            <a:bodyPr/>
            <a:lstStyle/>
            <a:p>
              <a:endParaRPr lang="ru-RU">
                <a:latin typeface="Calibri" pitchFamily="34" charset="0"/>
              </a:endParaRPr>
            </a:p>
          </p:txBody>
        </p:sp>
        <p:sp>
          <p:nvSpPr>
            <p:cNvPr id="43015" name="Oval 32"/>
            <p:cNvSpPr>
              <a:spLocks noChangeArrowheads="1"/>
            </p:cNvSpPr>
            <p:nvPr/>
          </p:nvSpPr>
          <p:spPr bwMode="auto">
            <a:xfrm>
              <a:off x="1701" y="3654"/>
              <a:ext cx="1440" cy="1440"/>
            </a:xfrm>
            <a:prstGeom prst="ellipse">
              <a:avLst/>
            </a:prstGeom>
            <a:gradFill rotWithShape="1">
              <a:gsLst>
                <a:gs pos="0">
                  <a:srgbClr val="FF9900"/>
                </a:gs>
                <a:gs pos="100000">
                  <a:srgbClr val="993300"/>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3016" name="Oval 33"/>
            <p:cNvSpPr>
              <a:spLocks noChangeArrowheads="1"/>
            </p:cNvSpPr>
            <p:nvPr/>
          </p:nvSpPr>
          <p:spPr bwMode="auto">
            <a:xfrm>
              <a:off x="2061" y="4014"/>
              <a:ext cx="180" cy="180"/>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3017" name="Oval 34"/>
            <p:cNvSpPr>
              <a:spLocks noChangeArrowheads="1"/>
            </p:cNvSpPr>
            <p:nvPr/>
          </p:nvSpPr>
          <p:spPr bwMode="auto">
            <a:xfrm>
              <a:off x="2601" y="4014"/>
              <a:ext cx="180" cy="180"/>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3018" name="Oval 35"/>
            <p:cNvSpPr>
              <a:spLocks noChangeArrowheads="1"/>
            </p:cNvSpPr>
            <p:nvPr/>
          </p:nvSpPr>
          <p:spPr bwMode="auto">
            <a:xfrm>
              <a:off x="2061" y="4374"/>
              <a:ext cx="360" cy="360"/>
            </a:xfrm>
            <a:prstGeom prst="ellipse">
              <a:avLst/>
            </a:prstGeom>
            <a:solidFill>
              <a:srgbClr val="800000"/>
            </a:solidFill>
            <a:ln w="9525">
              <a:solidFill>
                <a:srgbClr val="000000"/>
              </a:solidFill>
              <a:round/>
              <a:headEnd/>
              <a:tailEnd/>
            </a:ln>
          </p:spPr>
          <p:txBody>
            <a:bodyPr/>
            <a:lstStyle/>
            <a:p>
              <a:endParaRPr lang="ru-RU">
                <a:latin typeface="Calibri" pitchFamily="34" charset="0"/>
              </a:endParaRPr>
            </a:p>
          </p:txBody>
        </p:sp>
        <p:sp>
          <p:nvSpPr>
            <p:cNvPr id="43019" name="Oval 36"/>
            <p:cNvSpPr>
              <a:spLocks noChangeArrowheads="1"/>
            </p:cNvSpPr>
            <p:nvPr/>
          </p:nvSpPr>
          <p:spPr bwMode="auto">
            <a:xfrm>
              <a:off x="2421" y="4374"/>
              <a:ext cx="360" cy="360"/>
            </a:xfrm>
            <a:prstGeom prst="ellipse">
              <a:avLst/>
            </a:prstGeom>
            <a:solidFill>
              <a:srgbClr val="800000"/>
            </a:solidFill>
            <a:ln w="9525">
              <a:solidFill>
                <a:srgbClr val="000000"/>
              </a:solidFill>
              <a:round/>
              <a:headEnd/>
              <a:tailEnd/>
            </a:ln>
          </p:spPr>
          <p:txBody>
            <a:bodyPr/>
            <a:lstStyle/>
            <a:p>
              <a:endParaRPr lang="ru-RU">
                <a:latin typeface="Calibri" pitchFamily="34" charset="0"/>
              </a:endParaRPr>
            </a:p>
          </p:txBody>
        </p:sp>
        <p:sp>
          <p:nvSpPr>
            <p:cNvPr id="43020" name="Freeform 37"/>
            <p:cNvSpPr>
              <a:spLocks/>
            </p:cNvSpPr>
            <p:nvPr/>
          </p:nvSpPr>
          <p:spPr bwMode="auto">
            <a:xfrm>
              <a:off x="2241" y="4374"/>
              <a:ext cx="360" cy="179"/>
            </a:xfrm>
            <a:custGeom>
              <a:avLst/>
              <a:gdLst>
                <a:gd name="T0" fmla="*/ 160 w 241"/>
                <a:gd name="T1" fmla="*/ 0 h 120"/>
                <a:gd name="T2" fmla="*/ 48 w 241"/>
                <a:gd name="T3" fmla="*/ 22 h 120"/>
                <a:gd name="T4" fmla="*/ 48 w 241"/>
                <a:gd name="T5" fmla="*/ 179 h 120"/>
                <a:gd name="T6" fmla="*/ 227 w 241"/>
                <a:gd name="T7" fmla="*/ 157 h 120"/>
                <a:gd name="T8" fmla="*/ 160 w 241"/>
                <a:gd name="T9" fmla="*/ 0 h 120"/>
                <a:gd name="T10" fmla="*/ 0 60000 65536"/>
                <a:gd name="T11" fmla="*/ 0 60000 65536"/>
                <a:gd name="T12" fmla="*/ 0 60000 65536"/>
                <a:gd name="T13" fmla="*/ 0 60000 65536"/>
                <a:gd name="T14" fmla="*/ 0 60000 65536"/>
                <a:gd name="T15" fmla="*/ 0 w 241"/>
                <a:gd name="T16" fmla="*/ 0 h 120"/>
                <a:gd name="T17" fmla="*/ 241 w 241"/>
                <a:gd name="T18" fmla="*/ 120 h 120"/>
              </a:gdLst>
              <a:ahLst/>
              <a:cxnLst>
                <a:cxn ang="T10">
                  <a:pos x="T0" y="T1"/>
                </a:cxn>
                <a:cxn ang="T11">
                  <a:pos x="T2" y="T3"/>
                </a:cxn>
                <a:cxn ang="T12">
                  <a:pos x="T4" y="T5"/>
                </a:cxn>
                <a:cxn ang="T13">
                  <a:pos x="T6" y="T7"/>
                </a:cxn>
                <a:cxn ang="T14">
                  <a:pos x="T8" y="T9"/>
                </a:cxn>
              </a:cxnLst>
              <a:rect l="T15" t="T16" r="T17" b="T18"/>
              <a:pathLst>
                <a:path w="241" h="120">
                  <a:moveTo>
                    <a:pt x="107" y="0"/>
                  </a:moveTo>
                  <a:cubicBezTo>
                    <a:pt x="82" y="5"/>
                    <a:pt x="53" y="1"/>
                    <a:pt x="32" y="15"/>
                  </a:cubicBezTo>
                  <a:cubicBezTo>
                    <a:pt x="0" y="37"/>
                    <a:pt x="27" y="101"/>
                    <a:pt x="32" y="120"/>
                  </a:cubicBezTo>
                  <a:cubicBezTo>
                    <a:pt x="72" y="115"/>
                    <a:pt x="115" y="120"/>
                    <a:pt x="152" y="105"/>
                  </a:cubicBezTo>
                  <a:cubicBezTo>
                    <a:pt x="241" y="70"/>
                    <a:pt x="137" y="10"/>
                    <a:pt x="107" y="0"/>
                  </a:cubicBezTo>
                  <a:close/>
                </a:path>
              </a:pathLst>
            </a:custGeom>
            <a:solidFill>
              <a:srgbClr val="333333"/>
            </a:solidFill>
            <a:ln w="9525">
              <a:solidFill>
                <a:srgbClr val="000000"/>
              </a:solidFill>
              <a:round/>
              <a:headEnd/>
              <a:tailEnd/>
            </a:ln>
          </p:spPr>
          <p:txBody>
            <a:bodyPr/>
            <a:lstStyle/>
            <a:p>
              <a:endParaRPr lang="ru-RU">
                <a:latin typeface="Calibri" pitchFamily="34" charset="0"/>
              </a:endParaRPr>
            </a:p>
          </p:txBody>
        </p:sp>
        <p:sp>
          <p:nvSpPr>
            <p:cNvPr id="43021" name="AutoShape 38"/>
            <p:cNvSpPr>
              <a:spLocks noChangeArrowheads="1"/>
            </p:cNvSpPr>
            <p:nvPr/>
          </p:nvSpPr>
          <p:spPr bwMode="auto">
            <a:xfrm rot="10532169">
              <a:off x="2241" y="4374"/>
              <a:ext cx="360" cy="540"/>
            </a:xfrm>
            <a:custGeom>
              <a:avLst/>
              <a:gdLst>
                <a:gd name="T0" fmla="*/ 3 w 21600"/>
                <a:gd name="T1" fmla="*/ 0 h 21600"/>
                <a:gd name="T2" fmla="*/ 1 w 21600"/>
                <a:gd name="T3" fmla="*/ 5 h 21600"/>
                <a:gd name="T4" fmla="*/ 3 w 21600"/>
                <a:gd name="T5" fmla="*/ 3 h 21600"/>
                <a:gd name="T6" fmla="*/ 5 w 21600"/>
                <a:gd name="T7" fmla="*/ 5 h 21600"/>
                <a:gd name="T8" fmla="*/ 0 60000 65536"/>
                <a:gd name="T9" fmla="*/ 0 60000 65536"/>
                <a:gd name="T10" fmla="*/ 0 60000 65536"/>
                <a:gd name="T11" fmla="*/ 0 60000 65536"/>
                <a:gd name="T12" fmla="*/ 120 w 21600"/>
                <a:gd name="T13" fmla="*/ 0 h 21600"/>
                <a:gd name="T14" fmla="*/ 21480 w 21600"/>
                <a:gd name="T15" fmla="*/ 9880 h 21600"/>
              </a:gdLst>
              <a:ahLst/>
              <a:cxnLst>
                <a:cxn ang="T8">
                  <a:pos x="T0" y="T1"/>
                </a:cxn>
                <a:cxn ang="T9">
                  <a:pos x="T2" y="T3"/>
                </a:cxn>
                <a:cxn ang="T10">
                  <a:pos x="T4" y="T5"/>
                </a:cxn>
                <a:cxn ang="T11">
                  <a:pos x="T6" y="T7"/>
                </a:cxn>
              </a:cxnLst>
              <a:rect l="T12" t="T13" r="T14" b="T15"/>
              <a:pathLst>
                <a:path w="21600" h="21600">
                  <a:moveTo>
                    <a:pt x="4950" y="8325"/>
                  </a:moveTo>
                  <a:cubicBezTo>
                    <a:pt x="5944" y="5974"/>
                    <a:pt x="8248" y="4447"/>
                    <a:pt x="10800" y="4448"/>
                  </a:cubicBezTo>
                  <a:cubicBezTo>
                    <a:pt x="13351" y="4448"/>
                    <a:pt x="15655" y="5974"/>
                    <a:pt x="16649" y="8325"/>
                  </a:cubicBezTo>
                  <a:lnTo>
                    <a:pt x="20746" y="6591"/>
                  </a:lnTo>
                  <a:cubicBezTo>
                    <a:pt x="19055" y="2596"/>
                    <a:pt x="15138" y="-1"/>
                    <a:pt x="10799" y="0"/>
                  </a:cubicBezTo>
                  <a:cubicBezTo>
                    <a:pt x="6461" y="0"/>
                    <a:pt x="2544" y="2596"/>
                    <a:pt x="853" y="6591"/>
                  </a:cubicBezTo>
                  <a:close/>
                </a:path>
              </a:pathLst>
            </a:custGeom>
            <a:solidFill>
              <a:srgbClr val="800000"/>
            </a:solidFill>
            <a:ln w="9525">
              <a:solidFill>
                <a:srgbClr val="000000"/>
              </a:solidFill>
              <a:miter lim="800000"/>
              <a:headEnd/>
              <a:tailEnd/>
            </a:ln>
          </p:spPr>
          <p:txBody>
            <a:bodyPr/>
            <a:lstStyle/>
            <a:p>
              <a:endParaRPr lang="ru-RU">
                <a:latin typeface="Calibri" pitchFamily="34" charset="0"/>
              </a:endParaRPr>
            </a:p>
          </p:txBody>
        </p:sp>
        <p:sp>
          <p:nvSpPr>
            <p:cNvPr id="43022" name="Freeform 39"/>
            <p:cNvSpPr>
              <a:spLocks/>
            </p:cNvSpPr>
            <p:nvPr/>
          </p:nvSpPr>
          <p:spPr bwMode="auto">
            <a:xfrm rot="833595">
              <a:off x="1341" y="4374"/>
              <a:ext cx="548" cy="581"/>
            </a:xfrm>
            <a:custGeom>
              <a:avLst/>
              <a:gdLst>
                <a:gd name="T0" fmla="*/ 405 w 977"/>
                <a:gd name="T1" fmla="*/ 126 h 837"/>
                <a:gd name="T2" fmla="*/ 287 w 977"/>
                <a:gd name="T3" fmla="*/ 22 h 837"/>
                <a:gd name="T4" fmla="*/ 43 w 977"/>
                <a:gd name="T5" fmla="*/ 64 h 837"/>
                <a:gd name="T6" fmla="*/ 26 w 977"/>
                <a:gd name="T7" fmla="*/ 126 h 837"/>
                <a:gd name="T8" fmla="*/ 35 w 977"/>
                <a:gd name="T9" fmla="*/ 439 h 837"/>
                <a:gd name="T10" fmla="*/ 94 w 977"/>
                <a:gd name="T11" fmla="*/ 512 h 837"/>
                <a:gd name="T12" fmla="*/ 270 w 977"/>
                <a:gd name="T13" fmla="*/ 574 h 837"/>
                <a:gd name="T14" fmla="*/ 498 w 977"/>
                <a:gd name="T15" fmla="*/ 522 h 837"/>
                <a:gd name="T16" fmla="*/ 531 w 977"/>
                <a:gd name="T17" fmla="*/ 460 h 837"/>
                <a:gd name="T18" fmla="*/ 548 w 977"/>
                <a:gd name="T19" fmla="*/ 428 h 837"/>
                <a:gd name="T20" fmla="*/ 523 w 977"/>
                <a:gd name="T21" fmla="*/ 324 h 837"/>
                <a:gd name="T22" fmla="*/ 321 w 977"/>
                <a:gd name="T23" fmla="*/ 262 h 837"/>
                <a:gd name="T24" fmla="*/ 312 w 977"/>
                <a:gd name="T25" fmla="*/ 230 h 837"/>
                <a:gd name="T26" fmla="*/ 413 w 977"/>
                <a:gd name="T27" fmla="*/ 189 h 837"/>
                <a:gd name="T28" fmla="*/ 405 w 977"/>
                <a:gd name="T29" fmla="*/ 126 h 8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77"/>
                <a:gd name="T46" fmla="*/ 0 h 837"/>
                <a:gd name="T47" fmla="*/ 977 w 977"/>
                <a:gd name="T48" fmla="*/ 837 h 8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77" h="837">
                  <a:moveTo>
                    <a:pt x="722" y="182"/>
                  </a:moveTo>
                  <a:cubicBezTo>
                    <a:pt x="673" y="109"/>
                    <a:pt x="595" y="60"/>
                    <a:pt x="512" y="32"/>
                  </a:cubicBezTo>
                  <a:cubicBezTo>
                    <a:pt x="306" y="41"/>
                    <a:pt x="215" y="0"/>
                    <a:pt x="77" y="92"/>
                  </a:cubicBezTo>
                  <a:cubicBezTo>
                    <a:pt x="67" y="122"/>
                    <a:pt x="57" y="152"/>
                    <a:pt x="47" y="182"/>
                  </a:cubicBezTo>
                  <a:cubicBezTo>
                    <a:pt x="0" y="324"/>
                    <a:pt x="53" y="482"/>
                    <a:pt x="62" y="632"/>
                  </a:cubicBezTo>
                  <a:cubicBezTo>
                    <a:pt x="65" y="685"/>
                    <a:pt x="117" y="727"/>
                    <a:pt x="167" y="737"/>
                  </a:cubicBezTo>
                  <a:cubicBezTo>
                    <a:pt x="275" y="759"/>
                    <a:pt x="376" y="800"/>
                    <a:pt x="482" y="827"/>
                  </a:cubicBezTo>
                  <a:cubicBezTo>
                    <a:pt x="644" y="818"/>
                    <a:pt x="760" y="837"/>
                    <a:pt x="887" y="752"/>
                  </a:cubicBezTo>
                  <a:cubicBezTo>
                    <a:pt x="907" y="722"/>
                    <a:pt x="927" y="692"/>
                    <a:pt x="947" y="662"/>
                  </a:cubicBezTo>
                  <a:cubicBezTo>
                    <a:pt x="957" y="647"/>
                    <a:pt x="977" y="617"/>
                    <a:pt x="977" y="617"/>
                  </a:cubicBezTo>
                  <a:cubicBezTo>
                    <a:pt x="954" y="526"/>
                    <a:pt x="969" y="577"/>
                    <a:pt x="932" y="467"/>
                  </a:cubicBezTo>
                  <a:cubicBezTo>
                    <a:pt x="899" y="368"/>
                    <a:pt x="581" y="378"/>
                    <a:pt x="572" y="377"/>
                  </a:cubicBezTo>
                  <a:cubicBezTo>
                    <a:pt x="567" y="362"/>
                    <a:pt x="557" y="348"/>
                    <a:pt x="557" y="332"/>
                  </a:cubicBezTo>
                  <a:cubicBezTo>
                    <a:pt x="557" y="226"/>
                    <a:pt x="670" y="319"/>
                    <a:pt x="737" y="272"/>
                  </a:cubicBezTo>
                  <a:cubicBezTo>
                    <a:pt x="762" y="255"/>
                    <a:pt x="727" y="212"/>
                    <a:pt x="722" y="182"/>
                  </a:cubicBezTo>
                  <a:close/>
                </a:path>
              </a:pathLst>
            </a:custGeom>
            <a:solidFill>
              <a:srgbClr val="993300"/>
            </a:solidFill>
            <a:ln w="9525">
              <a:solidFill>
                <a:srgbClr val="000000"/>
              </a:solidFill>
              <a:round/>
              <a:headEnd/>
              <a:tailEnd/>
            </a:ln>
          </p:spPr>
          <p:txBody>
            <a:bodyPr/>
            <a:lstStyle/>
            <a:p>
              <a:endParaRPr lang="ru-RU">
                <a:latin typeface="Calibri" pitchFamily="34" charset="0"/>
              </a:endParaRPr>
            </a:p>
          </p:txBody>
        </p:sp>
        <p:sp>
          <p:nvSpPr>
            <p:cNvPr id="43023" name="Freeform 40"/>
            <p:cNvSpPr>
              <a:spLocks/>
            </p:cNvSpPr>
            <p:nvPr/>
          </p:nvSpPr>
          <p:spPr bwMode="auto">
            <a:xfrm rot="20143112" flipH="1">
              <a:off x="2961" y="4374"/>
              <a:ext cx="548" cy="581"/>
            </a:xfrm>
            <a:custGeom>
              <a:avLst/>
              <a:gdLst>
                <a:gd name="T0" fmla="*/ 405 w 977"/>
                <a:gd name="T1" fmla="*/ 126 h 837"/>
                <a:gd name="T2" fmla="*/ 287 w 977"/>
                <a:gd name="T3" fmla="*/ 22 h 837"/>
                <a:gd name="T4" fmla="*/ 43 w 977"/>
                <a:gd name="T5" fmla="*/ 64 h 837"/>
                <a:gd name="T6" fmla="*/ 26 w 977"/>
                <a:gd name="T7" fmla="*/ 126 h 837"/>
                <a:gd name="T8" fmla="*/ 35 w 977"/>
                <a:gd name="T9" fmla="*/ 439 h 837"/>
                <a:gd name="T10" fmla="*/ 94 w 977"/>
                <a:gd name="T11" fmla="*/ 512 h 837"/>
                <a:gd name="T12" fmla="*/ 270 w 977"/>
                <a:gd name="T13" fmla="*/ 574 h 837"/>
                <a:gd name="T14" fmla="*/ 498 w 977"/>
                <a:gd name="T15" fmla="*/ 522 h 837"/>
                <a:gd name="T16" fmla="*/ 531 w 977"/>
                <a:gd name="T17" fmla="*/ 460 h 837"/>
                <a:gd name="T18" fmla="*/ 548 w 977"/>
                <a:gd name="T19" fmla="*/ 428 h 837"/>
                <a:gd name="T20" fmla="*/ 523 w 977"/>
                <a:gd name="T21" fmla="*/ 324 h 837"/>
                <a:gd name="T22" fmla="*/ 321 w 977"/>
                <a:gd name="T23" fmla="*/ 262 h 837"/>
                <a:gd name="T24" fmla="*/ 312 w 977"/>
                <a:gd name="T25" fmla="*/ 230 h 837"/>
                <a:gd name="T26" fmla="*/ 413 w 977"/>
                <a:gd name="T27" fmla="*/ 189 h 837"/>
                <a:gd name="T28" fmla="*/ 405 w 977"/>
                <a:gd name="T29" fmla="*/ 126 h 8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77"/>
                <a:gd name="T46" fmla="*/ 0 h 837"/>
                <a:gd name="T47" fmla="*/ 977 w 977"/>
                <a:gd name="T48" fmla="*/ 837 h 8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77" h="837">
                  <a:moveTo>
                    <a:pt x="722" y="182"/>
                  </a:moveTo>
                  <a:cubicBezTo>
                    <a:pt x="673" y="109"/>
                    <a:pt x="595" y="60"/>
                    <a:pt x="512" y="32"/>
                  </a:cubicBezTo>
                  <a:cubicBezTo>
                    <a:pt x="306" y="41"/>
                    <a:pt x="215" y="0"/>
                    <a:pt x="77" y="92"/>
                  </a:cubicBezTo>
                  <a:cubicBezTo>
                    <a:pt x="67" y="122"/>
                    <a:pt x="57" y="152"/>
                    <a:pt x="47" y="182"/>
                  </a:cubicBezTo>
                  <a:cubicBezTo>
                    <a:pt x="0" y="324"/>
                    <a:pt x="53" y="482"/>
                    <a:pt x="62" y="632"/>
                  </a:cubicBezTo>
                  <a:cubicBezTo>
                    <a:pt x="65" y="685"/>
                    <a:pt x="117" y="727"/>
                    <a:pt x="167" y="737"/>
                  </a:cubicBezTo>
                  <a:cubicBezTo>
                    <a:pt x="275" y="759"/>
                    <a:pt x="376" y="800"/>
                    <a:pt x="482" y="827"/>
                  </a:cubicBezTo>
                  <a:cubicBezTo>
                    <a:pt x="644" y="818"/>
                    <a:pt x="760" y="837"/>
                    <a:pt x="887" y="752"/>
                  </a:cubicBezTo>
                  <a:cubicBezTo>
                    <a:pt x="907" y="722"/>
                    <a:pt x="927" y="692"/>
                    <a:pt x="947" y="662"/>
                  </a:cubicBezTo>
                  <a:cubicBezTo>
                    <a:pt x="957" y="647"/>
                    <a:pt x="977" y="617"/>
                    <a:pt x="977" y="617"/>
                  </a:cubicBezTo>
                  <a:cubicBezTo>
                    <a:pt x="954" y="526"/>
                    <a:pt x="969" y="577"/>
                    <a:pt x="932" y="467"/>
                  </a:cubicBezTo>
                  <a:cubicBezTo>
                    <a:pt x="899" y="368"/>
                    <a:pt x="581" y="378"/>
                    <a:pt x="572" y="377"/>
                  </a:cubicBezTo>
                  <a:cubicBezTo>
                    <a:pt x="567" y="362"/>
                    <a:pt x="557" y="348"/>
                    <a:pt x="557" y="332"/>
                  </a:cubicBezTo>
                  <a:cubicBezTo>
                    <a:pt x="557" y="226"/>
                    <a:pt x="670" y="319"/>
                    <a:pt x="737" y="272"/>
                  </a:cubicBezTo>
                  <a:cubicBezTo>
                    <a:pt x="762" y="255"/>
                    <a:pt x="727" y="212"/>
                    <a:pt x="722" y="182"/>
                  </a:cubicBezTo>
                  <a:close/>
                </a:path>
              </a:pathLst>
            </a:custGeom>
            <a:solidFill>
              <a:srgbClr val="993300"/>
            </a:solidFill>
            <a:ln w="9525">
              <a:solidFill>
                <a:srgbClr val="000000"/>
              </a:solidFill>
              <a:round/>
              <a:headEnd/>
              <a:tailEnd/>
            </a:ln>
          </p:spPr>
          <p:txBody>
            <a:bodyPr/>
            <a:lstStyle/>
            <a:p>
              <a:endParaRPr lang="ru-RU">
                <a:latin typeface="Calibri" pitchFamily="34" charset="0"/>
              </a:endParaRPr>
            </a:p>
          </p:txBody>
        </p:sp>
        <p:sp>
          <p:nvSpPr>
            <p:cNvPr id="43024" name="AutoShape 41"/>
            <p:cNvSpPr>
              <a:spLocks noChangeArrowheads="1"/>
            </p:cNvSpPr>
            <p:nvPr/>
          </p:nvSpPr>
          <p:spPr bwMode="auto">
            <a:xfrm rot="5400000">
              <a:off x="1793" y="4822"/>
              <a:ext cx="359" cy="543"/>
            </a:xfrm>
            <a:prstGeom prst="moon">
              <a:avLst>
                <a:gd name="adj" fmla="val 87500"/>
              </a:avLst>
            </a:prstGeom>
            <a:solidFill>
              <a:srgbClr val="800000"/>
            </a:solidFill>
            <a:ln w="9525">
              <a:solidFill>
                <a:srgbClr val="000000"/>
              </a:solidFill>
              <a:miter lim="800000"/>
              <a:headEnd/>
              <a:tailEnd/>
            </a:ln>
          </p:spPr>
          <p:txBody>
            <a:bodyPr/>
            <a:lstStyle/>
            <a:p>
              <a:endParaRPr lang="ru-RU">
                <a:latin typeface="Calibri" pitchFamily="34" charset="0"/>
              </a:endParaRPr>
            </a:p>
          </p:txBody>
        </p:sp>
        <p:sp>
          <p:nvSpPr>
            <p:cNvPr id="43025" name="AutoShape 42"/>
            <p:cNvSpPr>
              <a:spLocks noChangeArrowheads="1"/>
            </p:cNvSpPr>
            <p:nvPr/>
          </p:nvSpPr>
          <p:spPr bwMode="auto">
            <a:xfrm rot="5400000">
              <a:off x="2693" y="4822"/>
              <a:ext cx="359" cy="543"/>
            </a:xfrm>
            <a:prstGeom prst="moon">
              <a:avLst>
                <a:gd name="adj" fmla="val 87500"/>
              </a:avLst>
            </a:prstGeom>
            <a:solidFill>
              <a:srgbClr val="800000"/>
            </a:solidFill>
            <a:ln w="9525">
              <a:solidFill>
                <a:srgbClr val="000000"/>
              </a:solidFill>
              <a:miter lim="800000"/>
              <a:headEnd/>
              <a:tailEnd/>
            </a:ln>
          </p:spPr>
          <p:txBody>
            <a:bodyPr/>
            <a:lstStyle/>
            <a:p>
              <a:endParaRPr lang="ru-RU">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3600" b="1" i="1" dirty="0" smtClean="0">
                <a:solidFill>
                  <a:schemeClr val="tx2">
                    <a:satMod val="130000"/>
                  </a:schemeClr>
                </a:solidFill>
              </a:rPr>
              <a:t>Постановка учителем нестандартных учебных заданий.</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70000" lnSpcReduction="20000"/>
          </a:bodyPr>
          <a:lstStyle/>
          <a:p>
            <a:pPr marL="365760" indent="-283464" fontAlgn="auto">
              <a:spcAft>
                <a:spcPts val="0"/>
              </a:spcAft>
              <a:buFont typeface="Wingdings 2"/>
              <a:buChar char=""/>
              <a:defRPr/>
            </a:pPr>
            <a:r>
              <a:rPr lang="ru-RU" dirty="0" smtClean="0"/>
              <a:t>Такие задания определяют вид деятельности учащихся: они могут быть включены в творческую или репродуктивную, т. е. воспроизводящую, деятельность в зависимости от того, как учитель поставит учебное задание. В развивающем обучении должны преобладать задания, ориентирующие учащихся на поиск, действия в нестандартных условиях. </a:t>
            </a:r>
          </a:p>
          <a:p>
            <a:pPr marL="365760" indent="-283464" fontAlgn="auto">
              <a:spcAft>
                <a:spcPts val="0"/>
              </a:spcAft>
              <a:buFont typeface="Wingdings 2"/>
              <a:buChar char=""/>
              <a:defRPr/>
            </a:pPr>
            <a:r>
              <a:rPr lang="ru-RU" dirty="0" smtClean="0"/>
              <a:t>Примеры:</a:t>
            </a:r>
          </a:p>
          <a:p>
            <a:pPr marL="365760" indent="-283464" fontAlgn="auto">
              <a:spcAft>
                <a:spcPts val="0"/>
              </a:spcAft>
              <a:buFont typeface="Wingdings 2"/>
              <a:buChar char=""/>
              <a:defRPr/>
            </a:pPr>
            <a:r>
              <a:rPr lang="ru-RU" dirty="0" smtClean="0"/>
              <a:t>Записан ряд чисел 3, 7, 11, 15... Учитель просит посмотреть, на сколько каждое последующее число больше предыдущего (на 4) и продолжить этот ряд до 30.</a:t>
            </a:r>
          </a:p>
          <a:p>
            <a:pPr marL="365760" indent="-283464" fontAlgn="auto">
              <a:spcAft>
                <a:spcPts val="0"/>
              </a:spcAft>
              <a:buFont typeface="Wingdings 2"/>
              <a:buChar char=""/>
              <a:defRPr/>
            </a:pPr>
            <a:r>
              <a:rPr lang="ru-RU" dirty="0" smtClean="0"/>
              <a:t>Такие задания включают учащихся в репродуктивную деятельность, на воспроизведение ранее устроенного действия сложения.</a:t>
            </a:r>
          </a:p>
          <a:p>
            <a:pPr marL="365760" indent="-283464" fontAlgn="auto">
              <a:spcAft>
                <a:spcPts val="0"/>
              </a:spcAft>
              <a:buFont typeface="Wingdings 2"/>
              <a:buChar char=""/>
              <a:defRPr/>
            </a:pPr>
            <a:endParaRPr lang="ru-RU" dirty="0"/>
          </a:p>
        </p:txBody>
      </p:sp>
      <p:pic>
        <p:nvPicPr>
          <p:cNvPr id="4" name="Picture 2" descr="BIRD2"/>
          <p:cNvPicPr>
            <a:picLocks noChangeAspect="1" noChangeArrowheads="1" noCrop="1"/>
          </p:cNvPicPr>
          <p:nvPr/>
        </p:nvPicPr>
        <p:blipFill>
          <a:blip r:embed="rId2"/>
          <a:srcRect/>
          <a:stretch>
            <a:fillRect/>
          </a:stretch>
        </p:blipFill>
        <p:spPr bwMode="auto">
          <a:xfrm>
            <a:off x="5724525" y="4841875"/>
            <a:ext cx="2560638" cy="2016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circle(in)">
                                      <p:cBhvr>
                                        <p:cTn id="24" dur="2000"/>
                                        <p:tgtEl>
                                          <p:spTgt spid="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circle(in)">
                                      <p:cBhvr>
                                        <p:cTn id="29" dur="20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circle(in)">
                                      <p:cBhvr>
                                        <p:cTn id="34" dur="20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circle(in)">
                                      <p:cBhvr>
                                        <p:cTn id="3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62500" lnSpcReduction="20000"/>
          </a:bodyPr>
          <a:lstStyle/>
          <a:p>
            <a:pPr marL="365760" indent="-283464" fontAlgn="auto">
              <a:spcAft>
                <a:spcPts val="0"/>
              </a:spcAft>
              <a:buFont typeface="Wingdings 2"/>
              <a:buChar char=""/>
              <a:defRPr/>
            </a:pPr>
            <a:r>
              <a:rPr lang="ru-RU" dirty="0" smtClean="0"/>
              <a:t>Центральная задача  третьего и четвертого  года обучения - изучение таблицы умноже­ния и деления. На данном этапе необходимо организовать работу так, чтобы ученики твердо знали таблицу умножения и приобрели необходимые навыки вычислений при решении соответствующих случаев деления  (Приложение 2).</a:t>
            </a:r>
          </a:p>
          <a:p>
            <a:pPr marL="365760" indent="-283464" fontAlgn="auto">
              <a:spcAft>
                <a:spcPts val="0"/>
              </a:spcAft>
              <a:buFont typeface="Wingdings 2"/>
              <a:buChar char=""/>
              <a:defRPr/>
            </a:pPr>
            <a:r>
              <a:rPr lang="ru-RU" dirty="0" smtClean="0"/>
              <a:t>С целью активации познавательной деятельности учащихся при формировании вычислительных навыков использую игры «Да и нет», «Не скажу», «Математическое лото», «Игры с числами», «Узнай неизвестное число», «Узнай героев». (Приложение 7)</a:t>
            </a:r>
          </a:p>
          <a:p>
            <a:pPr marL="365760" indent="-283464" fontAlgn="auto">
              <a:spcAft>
                <a:spcPts val="0"/>
              </a:spcAft>
              <a:buFont typeface="Wingdings 2"/>
              <a:buChar char=""/>
              <a:defRPr/>
            </a:pPr>
            <a:r>
              <a:rPr lang="ru-RU" dirty="0" smtClean="0"/>
              <a:t>Развитию интеллектуального уровня способствует решение задач. В практике обучения решению текстовых задач чаще всего применяется метод решения готовых задач. Однако опыт показывает, что учащиеся проявляют большой интерес и к самому процессу составления и преобразование задач.</a:t>
            </a:r>
          </a:p>
          <a:p>
            <a:pPr marL="365760" indent="-283464" fontAlgn="auto">
              <a:spcAft>
                <a:spcPts val="0"/>
              </a:spcAft>
              <a:buFont typeface="Wingdings 2"/>
              <a:buChar char=""/>
              <a:defRPr/>
            </a:pPr>
            <a:endParaRPr lang="ru-RU" dirty="0"/>
          </a:p>
        </p:txBody>
      </p:sp>
      <p:pic>
        <p:nvPicPr>
          <p:cNvPr id="20" name="Picture 14" descr="Kartinochki (8)"/>
          <p:cNvPicPr>
            <a:picLocks noChangeAspect="1" noChangeArrowheads="1"/>
          </p:cNvPicPr>
          <p:nvPr/>
        </p:nvPicPr>
        <p:blipFill>
          <a:blip r:embed="rId2"/>
          <a:srcRect/>
          <a:stretch>
            <a:fillRect/>
          </a:stretch>
        </p:blipFill>
        <p:spPr bwMode="auto">
          <a:xfrm>
            <a:off x="179388" y="3933825"/>
            <a:ext cx="1366837" cy="2781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0 0  L 0 -0.33333  E" pathEditMode="relative" ptsTypes="">
                                      <p:cBhvr>
                                        <p:cTn id="6" dur="2000" fill="hold"/>
                                        <p:tgtEl>
                                          <p:spTgt spid="2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0" nodeType="clickEffect">
                                  <p:stCondLst>
                                    <p:cond delay="0"/>
                                  </p:stCondLst>
                                  <p:childTnLst>
                                    <p:animClr clrSpc="rgb" dir="cw">
                                      <p:cBhvr override="childStyle">
                                        <p:cTn id="10" dur="2000" fill="hold"/>
                                        <p:tgtEl>
                                          <p:spTgt spid="3">
                                            <p:txEl>
                                              <p:pRg st="0" end="0"/>
                                            </p:txEl>
                                          </p:spTgt>
                                        </p:tgtEl>
                                        <p:attrNameLst>
                                          <p:attrName>style.color</p:attrName>
                                        </p:attrNameLst>
                                      </p:cBhvr>
                                      <p:to>
                                        <a:schemeClr val="accent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grpId="0" nodeType="clickEffect">
                                  <p:stCondLst>
                                    <p:cond delay="0"/>
                                  </p:stCondLst>
                                  <p:childTnLst>
                                    <p:animClr clrSpc="rgb" dir="cw">
                                      <p:cBhvr override="childStyle">
                                        <p:cTn id="14" dur="2000" fill="hold"/>
                                        <p:tgtEl>
                                          <p:spTgt spid="3">
                                            <p:txEl>
                                              <p:pRg st="1" end="1"/>
                                            </p:txEl>
                                          </p:spTgt>
                                        </p:tgtEl>
                                        <p:attrNameLst>
                                          <p:attrName>style.color</p:attrName>
                                        </p:attrNameLst>
                                      </p:cBhvr>
                                      <p:to>
                                        <a:schemeClr val="accent1"/>
                                      </p:to>
                                    </p:animClr>
                                  </p:childTnLst>
                                </p:cTn>
                              </p:par>
                            </p:childTnLst>
                          </p:cTn>
                        </p:par>
                      </p:childTnLst>
                    </p:cTn>
                  </p:par>
                  <p:par>
                    <p:cTn id="15" fill="hold">
                      <p:stCondLst>
                        <p:cond delay="indefinite"/>
                      </p:stCondLst>
                      <p:childTnLst>
                        <p:par>
                          <p:cTn id="16" fill="hold">
                            <p:stCondLst>
                              <p:cond delay="0"/>
                            </p:stCondLst>
                            <p:childTnLst>
                              <p:par>
                                <p:cTn id="17" presetID="3" presetClass="emph" presetSubtype="2" fill="hold" grpId="0" nodeType="clickEffect">
                                  <p:stCondLst>
                                    <p:cond delay="0"/>
                                  </p:stCondLst>
                                  <p:childTnLst>
                                    <p:animClr clrSpc="rgb" dir="cw">
                                      <p:cBhvr override="childStyle">
                                        <p:cTn id="18" dur="2000" fill="hold"/>
                                        <p:tgtEl>
                                          <p:spTgt spid="3">
                                            <p:txEl>
                                              <p:pRg st="2" end="2"/>
                                            </p:txEl>
                                          </p:spTgt>
                                        </p:tgtEl>
                                        <p:attrNameLst>
                                          <p:attrName>style.color</p:attrName>
                                        </p:attrNameLst>
                                      </p:cBhvr>
                                      <p:to>
                                        <a:schemeClr val="accent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4294967295"/>
          </p:nvPr>
        </p:nvSpPr>
        <p:spPr>
          <a:xfrm>
            <a:off x="1331913" y="765175"/>
            <a:ext cx="7499350" cy="4800600"/>
          </a:xfrm>
        </p:spPr>
        <p:txBody>
          <a:bodyPr>
            <a:normAutofit fontScale="92500" lnSpcReduction="20000"/>
          </a:bodyPr>
          <a:lstStyle/>
          <a:p>
            <a:pPr marL="365760" indent="-283464" fontAlgn="auto">
              <a:spcAft>
                <a:spcPts val="0"/>
              </a:spcAft>
              <a:buFont typeface="Wingdings 2"/>
              <a:buChar char=""/>
              <a:defRPr/>
            </a:pPr>
            <a:r>
              <a:rPr lang="ru-RU" dirty="0" smtClean="0"/>
              <a:t>Трудности в усвоении учебного материала учащимися коррекционной школы нередко приводят к снижению их интереса к учению, а следовательно и низкому качеству  знаний. Особенно трудным, и на первых порах нелюбимым, предметом становится математика. Так как для овладения математическими знаниями необходимы умение сравнивать, обобщать, А функции абстрагирования, обобщения резко снижены.</a:t>
            </a:r>
          </a:p>
          <a:p>
            <a:pPr marL="365760" indent="-283464" fontAlgn="auto">
              <a:spcAft>
                <a:spcPts val="0"/>
              </a:spcAft>
              <a:buFont typeface="Wingdings 2"/>
              <a:buChar char=""/>
              <a:defRPr/>
            </a:pPr>
            <a:endParaRPr lang="ru-RU" dirty="0"/>
          </a:p>
        </p:txBody>
      </p:sp>
      <p:pic>
        <p:nvPicPr>
          <p:cNvPr id="16386" name="Рисунок 4" descr="MH900334646.JPG"/>
          <p:cNvPicPr>
            <a:picLocks noChangeAspect="1"/>
          </p:cNvPicPr>
          <p:nvPr/>
        </p:nvPicPr>
        <p:blipFill>
          <a:blip r:embed="rId2"/>
          <a:srcRect/>
          <a:stretch>
            <a:fillRect/>
          </a:stretch>
        </p:blipFill>
        <p:spPr bwMode="auto">
          <a:xfrm>
            <a:off x="6948488" y="4805363"/>
            <a:ext cx="2051050" cy="2052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CCFF"/>
            </a:gs>
            <a:gs pos="17999">
              <a:srgbClr val="99CCFF"/>
            </a:gs>
            <a:gs pos="36000">
              <a:srgbClr val="9966FF"/>
            </a:gs>
            <a:gs pos="61000">
              <a:srgbClr val="CC99FF"/>
            </a:gs>
            <a:gs pos="82001">
              <a:srgbClr val="99CCFF"/>
            </a:gs>
            <a:gs pos="100000">
              <a:srgbClr val="CCCCFF"/>
            </a:gs>
          </a:gsLst>
          <a:lin ang="5400000"/>
        </a:grad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644650" y="620713"/>
            <a:ext cx="7104063" cy="5256212"/>
          </a:xfrm>
        </p:spPr>
        <p:txBody>
          <a:bodyPr>
            <a:normAutofit fontScale="62500" lnSpcReduction="20000"/>
          </a:bodyPr>
          <a:lstStyle/>
          <a:p>
            <a:pPr marL="365760" indent="-283464" fontAlgn="auto">
              <a:spcAft>
                <a:spcPts val="0"/>
              </a:spcAft>
              <a:buFont typeface="Wingdings 2"/>
              <a:buChar char=""/>
              <a:defRPr/>
            </a:pPr>
            <a:r>
              <a:rPr lang="ru-RU" dirty="0" smtClean="0"/>
              <a:t>На уроках «открытия» новых знаний очень важно создать ситуацию успеха. Курс «Интеллектуальная гимнастика» развивает особую способность, позволяющую детям успешно проявлять себя во всех видах деятельности. Например, при изучении темы «Сложение и вычитание» (2 класс) на уроках провожу «Устный счет с улыбкой». При прохождении темы «Решение задач» предлагаю игры разработанные Никитиными и веселые задачи </a:t>
            </a:r>
            <a:r>
              <a:rPr lang="ru-RU" dirty="0" err="1" smtClean="0"/>
              <a:t>Г.Остера</a:t>
            </a:r>
            <a:r>
              <a:rPr lang="ru-RU" dirty="0" smtClean="0"/>
              <a:t>. При этом использую такие формы взаимодействия, как работа в парах, живая картинка. </a:t>
            </a:r>
          </a:p>
          <a:p>
            <a:pPr marL="365760" indent="-283464" fontAlgn="auto">
              <a:spcAft>
                <a:spcPts val="0"/>
              </a:spcAft>
              <a:buFont typeface="Wingdings 2"/>
              <a:buChar char=""/>
              <a:defRPr/>
            </a:pPr>
            <a:r>
              <a:rPr lang="ru-RU" i="1" dirty="0" smtClean="0"/>
              <a:t>Например: </a:t>
            </a:r>
            <a:endParaRPr lang="ru-RU" dirty="0" smtClean="0"/>
          </a:p>
          <a:p>
            <a:pPr marL="365760" indent="-283464" fontAlgn="auto">
              <a:spcAft>
                <a:spcPts val="0"/>
              </a:spcAft>
              <a:buFont typeface="Wingdings 2"/>
              <a:buChar char=""/>
              <a:defRPr/>
            </a:pPr>
            <a:r>
              <a:rPr lang="ru-RU" dirty="0" smtClean="0"/>
              <a:t>«Веселый счет»</a:t>
            </a:r>
          </a:p>
          <a:p>
            <a:pPr marL="365760" indent="-283464" fontAlgn="auto">
              <a:spcAft>
                <a:spcPts val="0"/>
              </a:spcAft>
              <a:buFont typeface="Wingdings 2"/>
              <a:buChar char=""/>
              <a:defRPr/>
            </a:pPr>
            <a:r>
              <a:rPr lang="ru-RU" dirty="0" smtClean="0"/>
              <a:t> С помощью карточек покажите, те числа из круга, сложив которые, можно получить число 50 (35, 15, 30, 16, 8, 10, 20, 5, 12, 14) </a:t>
            </a:r>
          </a:p>
          <a:p>
            <a:pPr marL="365760" indent="-283464" fontAlgn="auto">
              <a:spcAft>
                <a:spcPts val="0"/>
              </a:spcAft>
              <a:buFont typeface="Wingdings 2"/>
              <a:buChar char=""/>
              <a:defRPr/>
            </a:pPr>
            <a:r>
              <a:rPr lang="ru-RU" dirty="0" smtClean="0"/>
              <a:t>Игра «Цепочка»</a:t>
            </a:r>
          </a:p>
          <a:p>
            <a:pPr marL="365760" indent="-283464" fontAlgn="auto">
              <a:spcAft>
                <a:spcPts val="0"/>
              </a:spcAft>
              <a:buFont typeface="Wingdings 2"/>
              <a:buChar char=""/>
              <a:defRPr/>
            </a:pPr>
            <a:r>
              <a:rPr lang="ru-RU" dirty="0" smtClean="0"/>
              <a:t>85+5-20+16-18-38-36-24</a:t>
            </a:r>
          </a:p>
          <a:p>
            <a:pPr marL="365760" indent="-283464" fontAlgn="auto">
              <a:spcAft>
                <a:spcPts val="0"/>
              </a:spcAft>
              <a:buFont typeface="Wingdings 2"/>
              <a:buChar char=""/>
              <a:defRPr/>
            </a:pPr>
            <a:endParaRPr lang="ru-RU" dirty="0"/>
          </a:p>
        </p:txBody>
      </p:sp>
      <p:grpSp>
        <p:nvGrpSpPr>
          <p:cNvPr id="4" name="Group 14"/>
          <p:cNvGrpSpPr>
            <a:grpSpLocks/>
          </p:cNvGrpSpPr>
          <p:nvPr/>
        </p:nvGrpSpPr>
        <p:grpSpPr bwMode="auto">
          <a:xfrm>
            <a:off x="6732588" y="4941888"/>
            <a:ext cx="1731962" cy="1714500"/>
            <a:chOff x="6021" y="1854"/>
            <a:chExt cx="2613" cy="2700"/>
          </a:xfrm>
        </p:grpSpPr>
        <p:sp>
          <p:nvSpPr>
            <p:cNvPr id="46084" name="AutoShape 15"/>
            <p:cNvSpPr>
              <a:spLocks noChangeArrowheads="1"/>
            </p:cNvSpPr>
            <p:nvPr/>
          </p:nvSpPr>
          <p:spPr bwMode="auto">
            <a:xfrm rot="2622243">
              <a:off x="6021" y="1854"/>
              <a:ext cx="2613" cy="2583"/>
            </a:xfrm>
            <a:prstGeom prst="irregularSeal2">
              <a:avLst/>
            </a:prstGeom>
            <a:gradFill rotWithShape="1">
              <a:gsLst>
                <a:gs pos="0">
                  <a:srgbClr val="666699"/>
                </a:gs>
                <a:gs pos="100000">
                  <a:srgbClr val="333333"/>
                </a:gs>
              </a:gsLst>
              <a:path path="shape">
                <a:fillToRect l="50000" t="50000" r="50000" b="50000"/>
              </a:path>
            </a:gradFill>
            <a:ln w="9525">
              <a:solidFill>
                <a:srgbClr val="000000"/>
              </a:solidFill>
              <a:miter lim="800000"/>
              <a:headEnd/>
              <a:tailEnd/>
            </a:ln>
          </p:spPr>
          <p:txBody>
            <a:bodyPr/>
            <a:lstStyle/>
            <a:p>
              <a:endParaRPr lang="ru-RU">
                <a:latin typeface="Calibri" pitchFamily="34" charset="0"/>
              </a:endParaRPr>
            </a:p>
          </p:txBody>
        </p:sp>
        <p:sp>
          <p:nvSpPr>
            <p:cNvPr id="46085" name="Oval 16"/>
            <p:cNvSpPr>
              <a:spLocks noChangeArrowheads="1"/>
            </p:cNvSpPr>
            <p:nvPr/>
          </p:nvSpPr>
          <p:spPr bwMode="auto">
            <a:xfrm>
              <a:off x="6381" y="2754"/>
              <a:ext cx="1621" cy="1623"/>
            </a:xfrm>
            <a:prstGeom prst="ellipse">
              <a:avLst/>
            </a:prstGeom>
            <a:gradFill rotWithShape="1">
              <a:gsLst>
                <a:gs pos="0">
                  <a:srgbClr val="FFFFFF"/>
                </a:gs>
                <a:gs pos="100000">
                  <a:srgbClr val="C0C0C0"/>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6086" name="AutoShape 17"/>
            <p:cNvSpPr>
              <a:spLocks noChangeArrowheads="1"/>
            </p:cNvSpPr>
            <p:nvPr/>
          </p:nvSpPr>
          <p:spPr bwMode="auto">
            <a:xfrm rot="5400000">
              <a:off x="7551" y="4104"/>
              <a:ext cx="360" cy="540"/>
            </a:xfrm>
            <a:prstGeom prst="moon">
              <a:avLst>
                <a:gd name="adj" fmla="val 87500"/>
              </a:avLst>
            </a:prstGeom>
            <a:solidFill>
              <a:srgbClr val="969696"/>
            </a:solidFill>
            <a:ln w="9525">
              <a:solidFill>
                <a:srgbClr val="000000"/>
              </a:solidFill>
              <a:miter lim="800000"/>
              <a:headEnd/>
              <a:tailEnd/>
            </a:ln>
          </p:spPr>
          <p:txBody>
            <a:bodyPr rot="10800000" vert="eaVert"/>
            <a:lstStyle/>
            <a:p>
              <a:endParaRPr lang="ru-RU">
                <a:latin typeface="Calibri" pitchFamily="34" charset="0"/>
              </a:endParaRPr>
            </a:p>
          </p:txBody>
        </p:sp>
        <p:sp>
          <p:nvSpPr>
            <p:cNvPr id="46087" name="AutoShape 18"/>
            <p:cNvSpPr>
              <a:spLocks noChangeArrowheads="1"/>
            </p:cNvSpPr>
            <p:nvPr/>
          </p:nvSpPr>
          <p:spPr bwMode="auto">
            <a:xfrm rot="5400000">
              <a:off x="6472" y="4103"/>
              <a:ext cx="360" cy="541"/>
            </a:xfrm>
            <a:prstGeom prst="moon">
              <a:avLst>
                <a:gd name="adj" fmla="val 87500"/>
              </a:avLst>
            </a:prstGeom>
            <a:solidFill>
              <a:srgbClr val="969696"/>
            </a:solidFill>
            <a:ln w="9525">
              <a:solidFill>
                <a:srgbClr val="000000"/>
              </a:solidFill>
              <a:miter lim="800000"/>
              <a:headEnd/>
              <a:tailEnd/>
            </a:ln>
          </p:spPr>
          <p:txBody>
            <a:bodyPr rot="10800000" vert="eaVert"/>
            <a:lstStyle/>
            <a:p>
              <a:endParaRPr lang="ru-RU">
                <a:latin typeface="Calibri" pitchFamily="34" charset="0"/>
              </a:endParaRPr>
            </a:p>
          </p:txBody>
        </p:sp>
        <p:sp>
          <p:nvSpPr>
            <p:cNvPr id="46088" name="Oval 19"/>
            <p:cNvSpPr>
              <a:spLocks noChangeArrowheads="1"/>
            </p:cNvSpPr>
            <p:nvPr/>
          </p:nvSpPr>
          <p:spPr bwMode="auto">
            <a:xfrm flipH="1">
              <a:off x="7460" y="3294"/>
              <a:ext cx="180" cy="184"/>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6089" name="Freeform 20"/>
            <p:cNvSpPr>
              <a:spLocks/>
            </p:cNvSpPr>
            <p:nvPr/>
          </p:nvSpPr>
          <p:spPr bwMode="auto">
            <a:xfrm>
              <a:off x="7079" y="3344"/>
              <a:ext cx="745" cy="540"/>
            </a:xfrm>
            <a:custGeom>
              <a:avLst/>
              <a:gdLst>
                <a:gd name="T0" fmla="*/ 100 w 745"/>
                <a:gd name="T1" fmla="*/ 75 h 540"/>
                <a:gd name="T2" fmla="*/ 175 w 745"/>
                <a:gd name="T3" fmla="*/ 150 h 540"/>
                <a:gd name="T4" fmla="*/ 250 w 745"/>
                <a:gd name="T5" fmla="*/ 195 h 540"/>
                <a:gd name="T6" fmla="*/ 385 w 745"/>
                <a:gd name="T7" fmla="*/ 285 h 540"/>
                <a:gd name="T8" fmla="*/ 490 w 745"/>
                <a:gd name="T9" fmla="*/ 360 h 540"/>
                <a:gd name="T10" fmla="*/ 580 w 745"/>
                <a:gd name="T11" fmla="*/ 390 h 540"/>
                <a:gd name="T12" fmla="*/ 730 w 745"/>
                <a:gd name="T13" fmla="*/ 420 h 540"/>
                <a:gd name="T14" fmla="*/ 550 w 745"/>
                <a:gd name="T15" fmla="*/ 465 h 540"/>
                <a:gd name="T16" fmla="*/ 445 w 745"/>
                <a:gd name="T17" fmla="*/ 510 h 540"/>
                <a:gd name="T18" fmla="*/ 190 w 745"/>
                <a:gd name="T19" fmla="*/ 540 h 5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5"/>
                <a:gd name="T31" fmla="*/ 0 h 540"/>
                <a:gd name="T32" fmla="*/ 745 w 745"/>
                <a:gd name="T33" fmla="*/ 540 h 5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5" h="540">
                  <a:moveTo>
                    <a:pt x="100" y="75"/>
                  </a:moveTo>
                  <a:cubicBezTo>
                    <a:pt x="295" y="205"/>
                    <a:pt x="0" y="0"/>
                    <a:pt x="175" y="150"/>
                  </a:cubicBezTo>
                  <a:cubicBezTo>
                    <a:pt x="197" y="169"/>
                    <a:pt x="227" y="177"/>
                    <a:pt x="250" y="195"/>
                  </a:cubicBezTo>
                  <a:cubicBezTo>
                    <a:pt x="431" y="335"/>
                    <a:pt x="187" y="186"/>
                    <a:pt x="385" y="285"/>
                  </a:cubicBezTo>
                  <a:cubicBezTo>
                    <a:pt x="423" y="304"/>
                    <a:pt x="452" y="341"/>
                    <a:pt x="490" y="360"/>
                  </a:cubicBezTo>
                  <a:cubicBezTo>
                    <a:pt x="518" y="374"/>
                    <a:pt x="549" y="384"/>
                    <a:pt x="580" y="390"/>
                  </a:cubicBezTo>
                  <a:cubicBezTo>
                    <a:pt x="630" y="400"/>
                    <a:pt x="730" y="420"/>
                    <a:pt x="730" y="420"/>
                  </a:cubicBezTo>
                  <a:cubicBezTo>
                    <a:pt x="631" y="486"/>
                    <a:pt x="745" y="420"/>
                    <a:pt x="550" y="465"/>
                  </a:cubicBezTo>
                  <a:cubicBezTo>
                    <a:pt x="513" y="474"/>
                    <a:pt x="482" y="500"/>
                    <a:pt x="445" y="510"/>
                  </a:cubicBezTo>
                  <a:cubicBezTo>
                    <a:pt x="360" y="534"/>
                    <a:pt x="278" y="540"/>
                    <a:pt x="190" y="540"/>
                  </a:cubicBezTo>
                </a:path>
              </a:pathLst>
            </a:custGeom>
            <a:noFill/>
            <a:ln w="19050">
              <a:solidFill>
                <a:srgbClr val="000000"/>
              </a:solidFill>
              <a:round/>
              <a:headEnd/>
              <a:tailEnd/>
            </a:ln>
          </p:spPr>
          <p:txBody>
            <a:bodyPr/>
            <a:lstStyle/>
            <a:p>
              <a:endParaRPr lang="ru-RU">
                <a:latin typeface="Calibri" pitchFamily="34" charset="0"/>
              </a:endParaRPr>
            </a:p>
          </p:txBody>
        </p:sp>
        <p:sp>
          <p:nvSpPr>
            <p:cNvPr id="46090" name="Oval 21"/>
            <p:cNvSpPr>
              <a:spLocks noChangeArrowheads="1"/>
            </p:cNvSpPr>
            <p:nvPr/>
          </p:nvSpPr>
          <p:spPr bwMode="auto">
            <a:xfrm>
              <a:off x="7640" y="3655"/>
              <a:ext cx="181" cy="179"/>
            </a:xfrm>
            <a:prstGeom prst="ellipse">
              <a:avLst/>
            </a:prstGeom>
            <a:solidFill>
              <a:srgbClr val="333333"/>
            </a:solidFill>
            <a:ln w="9525">
              <a:solidFill>
                <a:srgbClr val="000000"/>
              </a:solidFill>
              <a:round/>
              <a:headEnd/>
              <a:tailEnd/>
            </a:ln>
          </p:spPr>
          <p:txBody>
            <a:bodyPr/>
            <a:lstStyle/>
            <a:p>
              <a:endParaRPr lang="ru-RU">
                <a:latin typeface="Calibri" pitchFamily="34" charset="0"/>
              </a:endParaRPr>
            </a:p>
          </p:txBody>
        </p:sp>
        <p:sp>
          <p:nvSpPr>
            <p:cNvPr id="46091" name="Freeform 22"/>
            <p:cNvSpPr>
              <a:spLocks/>
            </p:cNvSpPr>
            <p:nvPr/>
          </p:nvSpPr>
          <p:spPr bwMode="auto">
            <a:xfrm>
              <a:off x="7101" y="4014"/>
              <a:ext cx="334" cy="181"/>
            </a:xfrm>
            <a:custGeom>
              <a:avLst/>
              <a:gdLst>
                <a:gd name="T0" fmla="*/ 0 w 514"/>
                <a:gd name="T1" fmla="*/ 40 h 135"/>
                <a:gd name="T2" fmla="*/ 302 w 514"/>
                <a:gd name="T3" fmla="*/ 60 h 135"/>
                <a:gd name="T4" fmla="*/ 331 w 514"/>
                <a:gd name="T5" fmla="*/ 0 h 135"/>
                <a:gd name="T6" fmla="*/ 0 60000 65536"/>
                <a:gd name="T7" fmla="*/ 0 60000 65536"/>
                <a:gd name="T8" fmla="*/ 0 60000 65536"/>
                <a:gd name="T9" fmla="*/ 0 w 514"/>
                <a:gd name="T10" fmla="*/ 0 h 135"/>
                <a:gd name="T11" fmla="*/ 514 w 514"/>
                <a:gd name="T12" fmla="*/ 135 h 135"/>
              </a:gdLst>
              <a:ahLst/>
              <a:cxnLst>
                <a:cxn ang="T6">
                  <a:pos x="T0" y="T1"/>
                </a:cxn>
                <a:cxn ang="T7">
                  <a:pos x="T2" y="T3"/>
                </a:cxn>
                <a:cxn ang="T8">
                  <a:pos x="T4" y="T5"/>
                </a:cxn>
              </a:cxnLst>
              <a:rect l="T9" t="T10" r="T11" b="T12"/>
              <a:pathLst>
                <a:path w="514" h="135">
                  <a:moveTo>
                    <a:pt x="0" y="30"/>
                  </a:moveTo>
                  <a:cubicBezTo>
                    <a:pt x="157" y="135"/>
                    <a:pt x="62" y="84"/>
                    <a:pt x="465" y="45"/>
                  </a:cubicBezTo>
                  <a:cubicBezTo>
                    <a:pt x="514" y="40"/>
                    <a:pt x="510" y="25"/>
                    <a:pt x="510" y="0"/>
                  </a:cubicBezTo>
                </a:path>
              </a:pathLst>
            </a:custGeom>
            <a:noFill/>
            <a:ln w="19050">
              <a:solidFill>
                <a:srgbClr val="000000"/>
              </a:solidFill>
              <a:round/>
              <a:headEnd/>
              <a:tailEnd/>
            </a:ln>
          </p:spPr>
          <p:txBody>
            <a:bodyPr/>
            <a:lstStyle/>
            <a:p>
              <a:endParaRPr lang="ru-RU">
                <a:latin typeface="Calibri" pitchFamily="34" charset="0"/>
              </a:endParaRPr>
            </a:p>
          </p:txBody>
        </p:sp>
        <p:sp>
          <p:nvSpPr>
            <p:cNvPr id="46092" name="Oval 23"/>
            <p:cNvSpPr>
              <a:spLocks noChangeArrowheads="1"/>
            </p:cNvSpPr>
            <p:nvPr/>
          </p:nvSpPr>
          <p:spPr bwMode="auto">
            <a:xfrm>
              <a:off x="6742" y="3294"/>
              <a:ext cx="181" cy="181"/>
            </a:xfrm>
            <a:prstGeom prst="ellipse">
              <a:avLst/>
            </a:prstGeom>
            <a:gradFill rotWithShape="1">
              <a:gsLst>
                <a:gs pos="0">
                  <a:srgbClr val="333333"/>
                </a:gs>
                <a:gs pos="100000">
                  <a:srgbClr val="FFFFFF"/>
                </a:gs>
              </a:gsLst>
              <a:path path="shape">
                <a:fillToRect l="50000" t="50000" r="50000" b="50000"/>
              </a:path>
            </a:gradFill>
            <a:ln w="9525">
              <a:solidFill>
                <a:srgbClr val="000000"/>
              </a:solidFill>
              <a:round/>
              <a:headEnd/>
              <a:tailEnd/>
            </a:ln>
          </p:spPr>
          <p:txBody>
            <a:bodyPr/>
            <a:lstStyle/>
            <a:p>
              <a:endParaRPr lang="ru-RU">
                <a:latin typeface="Calibri" pitchFamily="34" charset="0"/>
              </a:endParaRPr>
            </a:p>
          </p:txBody>
        </p:sp>
        <p:sp>
          <p:nvSpPr>
            <p:cNvPr id="46093" name="Freeform 24"/>
            <p:cNvSpPr>
              <a:spLocks/>
            </p:cNvSpPr>
            <p:nvPr/>
          </p:nvSpPr>
          <p:spPr bwMode="auto">
            <a:xfrm rot="1612336">
              <a:off x="6021" y="3654"/>
              <a:ext cx="385" cy="540"/>
            </a:xfrm>
            <a:custGeom>
              <a:avLst/>
              <a:gdLst>
                <a:gd name="T0" fmla="*/ 268 w 544"/>
                <a:gd name="T1" fmla="*/ 3 h 419"/>
                <a:gd name="T2" fmla="*/ 98 w 544"/>
                <a:gd name="T3" fmla="*/ 22 h 419"/>
                <a:gd name="T4" fmla="*/ 13 w 544"/>
                <a:gd name="T5" fmla="*/ 196 h 419"/>
                <a:gd name="T6" fmla="*/ 3 w 544"/>
                <a:gd name="T7" fmla="*/ 254 h 419"/>
                <a:gd name="T8" fmla="*/ 130 w 544"/>
                <a:gd name="T9" fmla="*/ 447 h 419"/>
                <a:gd name="T10" fmla="*/ 385 w 544"/>
                <a:gd name="T11" fmla="*/ 389 h 419"/>
                <a:gd name="T12" fmla="*/ 374 w 544"/>
                <a:gd name="T13" fmla="*/ 312 h 419"/>
                <a:gd name="T14" fmla="*/ 215 w 544"/>
                <a:gd name="T15" fmla="*/ 196 h 419"/>
                <a:gd name="T16" fmla="*/ 194 w 544"/>
                <a:gd name="T17" fmla="*/ 138 h 419"/>
                <a:gd name="T18" fmla="*/ 279 w 544"/>
                <a:gd name="T19" fmla="*/ 80 h 419"/>
                <a:gd name="T20" fmla="*/ 268 w 544"/>
                <a:gd name="T21" fmla="*/ 3 h 4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
                <a:gd name="T34" fmla="*/ 0 h 419"/>
                <a:gd name="T35" fmla="*/ 544 w 544"/>
                <a:gd name="T36" fmla="*/ 419 h 4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 h="419">
                  <a:moveTo>
                    <a:pt x="379" y="2"/>
                  </a:moveTo>
                  <a:cubicBezTo>
                    <a:pt x="299" y="7"/>
                    <a:pt x="217" y="0"/>
                    <a:pt x="139" y="17"/>
                  </a:cubicBezTo>
                  <a:cubicBezTo>
                    <a:pt x="125" y="20"/>
                    <a:pt x="35" y="136"/>
                    <a:pt x="19" y="152"/>
                  </a:cubicBezTo>
                  <a:cubicBezTo>
                    <a:pt x="14" y="167"/>
                    <a:pt x="4" y="181"/>
                    <a:pt x="4" y="197"/>
                  </a:cubicBezTo>
                  <a:cubicBezTo>
                    <a:pt x="4" y="385"/>
                    <a:pt x="0" y="330"/>
                    <a:pt x="184" y="347"/>
                  </a:cubicBezTo>
                  <a:cubicBezTo>
                    <a:pt x="307" y="378"/>
                    <a:pt x="466" y="419"/>
                    <a:pt x="544" y="302"/>
                  </a:cubicBezTo>
                  <a:cubicBezTo>
                    <a:pt x="539" y="282"/>
                    <a:pt x="543" y="258"/>
                    <a:pt x="529" y="242"/>
                  </a:cubicBezTo>
                  <a:cubicBezTo>
                    <a:pt x="468" y="172"/>
                    <a:pt x="386" y="173"/>
                    <a:pt x="304" y="152"/>
                  </a:cubicBezTo>
                  <a:cubicBezTo>
                    <a:pt x="294" y="137"/>
                    <a:pt x="270" y="125"/>
                    <a:pt x="274" y="107"/>
                  </a:cubicBezTo>
                  <a:cubicBezTo>
                    <a:pt x="280" y="75"/>
                    <a:pt x="386" y="64"/>
                    <a:pt x="394" y="62"/>
                  </a:cubicBezTo>
                  <a:cubicBezTo>
                    <a:pt x="413" y="6"/>
                    <a:pt x="423" y="24"/>
                    <a:pt x="379" y="2"/>
                  </a:cubicBezTo>
                  <a:close/>
                </a:path>
              </a:pathLst>
            </a:custGeom>
            <a:solidFill>
              <a:srgbClr val="969696"/>
            </a:solidFill>
            <a:ln w="9525">
              <a:solidFill>
                <a:srgbClr val="000000"/>
              </a:solidFill>
              <a:round/>
              <a:headEnd/>
              <a:tailEnd/>
            </a:ln>
          </p:spPr>
          <p:txBody>
            <a:bodyPr/>
            <a:lstStyle/>
            <a:p>
              <a:endParaRPr lang="ru-RU">
                <a:latin typeface="Calibri" pitchFamily="34" charset="0"/>
              </a:endParaRPr>
            </a:p>
          </p:txBody>
        </p:sp>
        <p:sp>
          <p:nvSpPr>
            <p:cNvPr id="46094" name="Freeform 25"/>
            <p:cNvSpPr>
              <a:spLocks/>
            </p:cNvSpPr>
            <p:nvPr/>
          </p:nvSpPr>
          <p:spPr bwMode="auto">
            <a:xfrm rot="19471619" flipH="1">
              <a:off x="8001" y="3654"/>
              <a:ext cx="385" cy="540"/>
            </a:xfrm>
            <a:custGeom>
              <a:avLst/>
              <a:gdLst>
                <a:gd name="T0" fmla="*/ 268 w 544"/>
                <a:gd name="T1" fmla="*/ 3 h 419"/>
                <a:gd name="T2" fmla="*/ 98 w 544"/>
                <a:gd name="T3" fmla="*/ 22 h 419"/>
                <a:gd name="T4" fmla="*/ 13 w 544"/>
                <a:gd name="T5" fmla="*/ 196 h 419"/>
                <a:gd name="T6" fmla="*/ 3 w 544"/>
                <a:gd name="T7" fmla="*/ 254 h 419"/>
                <a:gd name="T8" fmla="*/ 130 w 544"/>
                <a:gd name="T9" fmla="*/ 447 h 419"/>
                <a:gd name="T10" fmla="*/ 385 w 544"/>
                <a:gd name="T11" fmla="*/ 389 h 419"/>
                <a:gd name="T12" fmla="*/ 374 w 544"/>
                <a:gd name="T13" fmla="*/ 312 h 419"/>
                <a:gd name="T14" fmla="*/ 215 w 544"/>
                <a:gd name="T15" fmla="*/ 196 h 419"/>
                <a:gd name="T16" fmla="*/ 194 w 544"/>
                <a:gd name="T17" fmla="*/ 138 h 419"/>
                <a:gd name="T18" fmla="*/ 279 w 544"/>
                <a:gd name="T19" fmla="*/ 80 h 419"/>
                <a:gd name="T20" fmla="*/ 268 w 544"/>
                <a:gd name="T21" fmla="*/ 3 h 4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
                <a:gd name="T34" fmla="*/ 0 h 419"/>
                <a:gd name="T35" fmla="*/ 544 w 544"/>
                <a:gd name="T36" fmla="*/ 419 h 4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 h="419">
                  <a:moveTo>
                    <a:pt x="379" y="2"/>
                  </a:moveTo>
                  <a:cubicBezTo>
                    <a:pt x="299" y="7"/>
                    <a:pt x="217" y="0"/>
                    <a:pt x="139" y="17"/>
                  </a:cubicBezTo>
                  <a:cubicBezTo>
                    <a:pt x="125" y="20"/>
                    <a:pt x="35" y="136"/>
                    <a:pt x="19" y="152"/>
                  </a:cubicBezTo>
                  <a:cubicBezTo>
                    <a:pt x="14" y="167"/>
                    <a:pt x="4" y="181"/>
                    <a:pt x="4" y="197"/>
                  </a:cubicBezTo>
                  <a:cubicBezTo>
                    <a:pt x="4" y="385"/>
                    <a:pt x="0" y="330"/>
                    <a:pt x="184" y="347"/>
                  </a:cubicBezTo>
                  <a:cubicBezTo>
                    <a:pt x="307" y="378"/>
                    <a:pt x="466" y="419"/>
                    <a:pt x="544" y="302"/>
                  </a:cubicBezTo>
                  <a:cubicBezTo>
                    <a:pt x="539" y="282"/>
                    <a:pt x="543" y="258"/>
                    <a:pt x="529" y="242"/>
                  </a:cubicBezTo>
                  <a:cubicBezTo>
                    <a:pt x="468" y="172"/>
                    <a:pt x="386" y="173"/>
                    <a:pt x="304" y="152"/>
                  </a:cubicBezTo>
                  <a:cubicBezTo>
                    <a:pt x="294" y="137"/>
                    <a:pt x="270" y="125"/>
                    <a:pt x="274" y="107"/>
                  </a:cubicBezTo>
                  <a:cubicBezTo>
                    <a:pt x="280" y="75"/>
                    <a:pt x="386" y="64"/>
                    <a:pt x="394" y="62"/>
                  </a:cubicBezTo>
                  <a:cubicBezTo>
                    <a:pt x="413" y="6"/>
                    <a:pt x="423" y="24"/>
                    <a:pt x="379" y="2"/>
                  </a:cubicBezTo>
                  <a:close/>
                </a:path>
              </a:pathLst>
            </a:custGeom>
            <a:solidFill>
              <a:srgbClr val="969696"/>
            </a:solidFill>
            <a:ln w="9525">
              <a:solidFill>
                <a:srgbClr val="000000"/>
              </a:solidFill>
              <a:round/>
              <a:headEnd/>
              <a:tailEnd/>
            </a:ln>
          </p:spPr>
          <p:txBody>
            <a:bodyPr/>
            <a:lstStyle/>
            <a:p>
              <a:endParaRPr lang="ru-RU">
                <a:latin typeface="Calibri" pitchFamily="34" charset="0"/>
              </a:endParaRPr>
            </a:p>
          </p:txBody>
        </p:sp>
        <p:sp>
          <p:nvSpPr>
            <p:cNvPr id="46095" name="AutoShape 26"/>
            <p:cNvSpPr>
              <a:spLocks noChangeArrowheads="1"/>
            </p:cNvSpPr>
            <p:nvPr/>
          </p:nvSpPr>
          <p:spPr bwMode="auto">
            <a:xfrm>
              <a:off x="6381" y="2574"/>
              <a:ext cx="1620" cy="720"/>
            </a:xfrm>
            <a:prstGeom prst="irregularSeal1">
              <a:avLst/>
            </a:prstGeom>
            <a:gradFill rotWithShape="1">
              <a:gsLst>
                <a:gs pos="0">
                  <a:srgbClr val="000000"/>
                </a:gs>
                <a:gs pos="100000">
                  <a:srgbClr val="808080"/>
                </a:gs>
              </a:gsLst>
              <a:path path="shape">
                <a:fillToRect l="50000" t="50000" r="50000" b="50000"/>
              </a:path>
            </a:gradFill>
            <a:ln w="9525">
              <a:solidFill>
                <a:srgbClr val="000000"/>
              </a:solidFill>
              <a:miter lim="800000"/>
              <a:headEnd/>
              <a:tailEnd/>
            </a:ln>
          </p:spPr>
          <p:txBody>
            <a:bodyPr/>
            <a:lstStyle/>
            <a:p>
              <a:endParaRPr lang="ru-RU">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60000"/>
                <a:lumOff val="40000"/>
              </a:schemeClr>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62500" lnSpcReduction="20000"/>
          </a:bodyPr>
          <a:lstStyle/>
          <a:p>
            <a:pPr marL="365760" indent="-283464" fontAlgn="auto">
              <a:spcAft>
                <a:spcPts val="0"/>
              </a:spcAft>
              <a:buFont typeface="Wingdings 2"/>
              <a:buChar char=""/>
              <a:defRPr/>
            </a:pPr>
            <a:r>
              <a:rPr lang="ru-RU" dirty="0" smtClean="0"/>
              <a:t>Оживить урок математики позволяют задачи типа: «Доктор Айболит велел принимать </a:t>
            </a:r>
            <a:r>
              <a:rPr lang="ru-RU" dirty="0" err="1" smtClean="0"/>
              <a:t>Бармалею</a:t>
            </a:r>
            <a:r>
              <a:rPr lang="ru-RU" dirty="0" smtClean="0"/>
              <a:t> ежедневно по три таблетки, а витаминов на две таблетки больше. Сколько таблеток витаминов должен принимать </a:t>
            </a:r>
            <a:r>
              <a:rPr lang="ru-RU" dirty="0" err="1" smtClean="0"/>
              <a:t>Бармалей</a:t>
            </a:r>
            <a:r>
              <a:rPr lang="ru-RU" dirty="0" smtClean="0"/>
              <a:t>?».</a:t>
            </a:r>
          </a:p>
          <a:p>
            <a:pPr marL="365760" indent="-283464" fontAlgn="auto">
              <a:spcAft>
                <a:spcPts val="0"/>
              </a:spcAft>
              <a:buFont typeface="Wingdings 2"/>
              <a:buChar char=""/>
              <a:defRPr/>
            </a:pPr>
            <a:r>
              <a:rPr lang="ru-RU" dirty="0" smtClean="0"/>
              <a:t>Игры «Помоги цветам», «Вставь числа в окошки», задачи в стихах хорошо развивают устные вычислительные навыки, логическое мышление, таким образом, опираясь на уже сформированные навыки и умения, ставлю проблемные вопросы и решаю их в ходе урока. Задания выполняются индивидуально, фронтально, в группах. При изучении темы «Сложение однозначных чисел с переходом через разряд и соответствующие случаи  вычитания»  эффективно использую задания, соответствующие общей направленности курса математики, примеры анализа, сравнения, классификации, а также отрабатываю прием операции, входящей в вычислительные примеры. Основой этой операции служит знания состава числа. Поэтому использую задания в форме соревнования «Кто быстрей», работу с перфокартами «Засели домик».</a:t>
            </a:r>
          </a:p>
          <a:p>
            <a:pPr marL="365760" indent="-283464" fontAlgn="auto">
              <a:spcAft>
                <a:spcPts val="0"/>
              </a:spcAft>
              <a:buFont typeface="Wingdings 2"/>
              <a:buChar char=""/>
              <a:defRPr/>
            </a:pPr>
            <a:endParaRPr lang="ru-RU" dirty="0"/>
          </a:p>
        </p:txBody>
      </p:sp>
      <p:pic>
        <p:nvPicPr>
          <p:cNvPr id="4" name="Picture 14" descr="Kartinochki (8)"/>
          <p:cNvPicPr>
            <a:picLocks noChangeAspect="1" noChangeArrowheads="1"/>
          </p:cNvPicPr>
          <p:nvPr/>
        </p:nvPicPr>
        <p:blipFill>
          <a:blip r:embed="rId2"/>
          <a:srcRect/>
          <a:stretch>
            <a:fillRect/>
          </a:stretch>
        </p:blipFill>
        <p:spPr bwMode="auto">
          <a:xfrm>
            <a:off x="179388" y="3933825"/>
            <a:ext cx="1366837" cy="2781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75000"/>
              </a:schemeClr>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55000" lnSpcReduction="20000"/>
          </a:bodyPr>
          <a:lstStyle/>
          <a:p>
            <a:pPr marL="365760" indent="-283464" fontAlgn="auto">
              <a:spcAft>
                <a:spcPts val="0"/>
              </a:spcAft>
              <a:buFont typeface="Wingdings 2"/>
              <a:buChar char=""/>
              <a:defRPr/>
            </a:pPr>
            <a:r>
              <a:rPr lang="ru-RU" dirty="0" smtClean="0"/>
              <a:t>Практика показывает, что нестандартные уроки повышают интерес детей к учебе, создают игровые ситуации на уроке, повышают познавательную активность. Здесь ученик чувствует себя личностью, творцом. Постепенно у детей формируются учебные знания,  умения и навыки по предмету, которые способствуют   осознанному усвоению материала, развивается мышление.</a:t>
            </a:r>
          </a:p>
          <a:p>
            <a:pPr marL="365760" indent="-283464" fontAlgn="auto">
              <a:spcAft>
                <a:spcPts val="0"/>
              </a:spcAft>
              <a:buFont typeface="Wingdings 2"/>
              <a:buChar char=""/>
              <a:defRPr/>
            </a:pPr>
            <a:r>
              <a:rPr lang="ru-RU" dirty="0" smtClean="0"/>
              <a:t>Уроки обобщения и систематизации   знаний провожу в форме: «Урок-игра», «Урок-соревнование», «Урок-сказка». Задания для таких уроков носят занимательный характер, нацеливающий учащихся на учебную деятельность, творчество. На данных уроках использую разнообразные формы работы такие как, индивидуальная работа, работа в парах, в группах. Задания для данного типа уроков подбираю разнообразные, например: ребусы, кроссворды, нестандартные задачи, которые требует повышенного внимания к анализу условия и построения цепочки взаимосвязанных рассуждений, нацеленных на развитие мышления. Реализация данной системы заданий в обучении математики позволяет формировать у учащихся не только вычислительные навыки и умение общаться, обосновывать, доказывать свою точку зрения, получать развитие, согласно индивидуальным возможностям и особенностям.</a:t>
            </a:r>
          </a:p>
          <a:p>
            <a:pPr marL="365760" indent="-283464" fontAlgn="auto">
              <a:spcAft>
                <a:spcPts val="0"/>
              </a:spcAft>
              <a:buFont typeface="Wingdings 2"/>
              <a:buChar char=""/>
              <a:defRPr/>
            </a:pPr>
            <a:endParaRPr lang="ru-RU" dirty="0"/>
          </a:p>
        </p:txBody>
      </p:sp>
      <p:pic>
        <p:nvPicPr>
          <p:cNvPr id="4" name="Picture 52" descr="mouse"/>
          <p:cNvPicPr>
            <a:picLocks noChangeAspect="1" noChangeArrowheads="1" noCrop="1"/>
          </p:cNvPicPr>
          <p:nvPr/>
        </p:nvPicPr>
        <p:blipFill>
          <a:blip r:embed="rId2"/>
          <a:srcRect/>
          <a:stretch>
            <a:fillRect/>
          </a:stretch>
        </p:blipFill>
        <p:spPr bwMode="auto">
          <a:xfrm>
            <a:off x="-107950" y="4581525"/>
            <a:ext cx="2006600" cy="200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lide(fromBottom)">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slide(fromBottom)">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92500" lnSpcReduction="20000"/>
          </a:bodyPr>
          <a:lstStyle/>
          <a:p>
            <a:pPr marL="365760" indent="-283464" fontAlgn="auto">
              <a:spcAft>
                <a:spcPts val="0"/>
              </a:spcAft>
              <a:buFont typeface="Wingdings 2"/>
              <a:buChar char=""/>
              <a:defRPr/>
            </a:pPr>
            <a:r>
              <a:rPr lang="ru-RU" dirty="0" smtClean="0"/>
              <a:t>Например, нестандартные задачи.</a:t>
            </a:r>
          </a:p>
          <a:p>
            <a:pPr marL="365760" indent="-283464" fontAlgn="auto">
              <a:spcAft>
                <a:spcPts val="0"/>
              </a:spcAft>
              <a:buFont typeface="Wingdings 2"/>
              <a:buChar char=""/>
              <a:defRPr/>
            </a:pPr>
            <a:r>
              <a:rPr lang="ru-RU" dirty="0" smtClean="0"/>
              <a:t>В коробке лежат 5 карандашей: 2синих и 3красных. Сколько карандашей надо взять из коробки, не заглядывая в нее, чтобы среди них был хотя бы 1красный карандаш?</a:t>
            </a:r>
          </a:p>
          <a:p>
            <a:pPr marL="365760" indent="-283464" fontAlgn="auto">
              <a:spcAft>
                <a:spcPts val="0"/>
              </a:spcAft>
              <a:buFont typeface="Wingdings 2"/>
              <a:buChar char=""/>
              <a:defRPr/>
            </a:pPr>
            <a:r>
              <a:rPr lang="ru-RU" dirty="0" smtClean="0"/>
              <a:t>Батон резали на 3части. Сколько сделали разрезов?</a:t>
            </a:r>
          </a:p>
          <a:p>
            <a:pPr marL="365760" indent="-283464" fontAlgn="auto">
              <a:spcAft>
                <a:spcPts val="0"/>
              </a:spcAft>
              <a:buFont typeface="Wingdings 2"/>
              <a:buChar char=""/>
              <a:defRPr/>
            </a:pPr>
            <a:r>
              <a:rPr lang="ru-RU" dirty="0" smtClean="0"/>
              <a:t>Четыре мальчика купили 6тетрадей. Каждому мальчику досталось не меньше одной тетради. Мог бы купить какой-нибудь мальчик 3тетради?</a:t>
            </a:r>
          </a:p>
          <a:p>
            <a:pPr marL="365760" indent="-283464" fontAlgn="auto">
              <a:spcAft>
                <a:spcPts val="0"/>
              </a:spcAft>
              <a:buFont typeface="Wingdings 2"/>
              <a:buChar char=""/>
              <a:defRPr/>
            </a:pPr>
            <a:endParaRPr lang="ru-RU" dirty="0"/>
          </a:p>
        </p:txBody>
      </p:sp>
      <p:pic>
        <p:nvPicPr>
          <p:cNvPr id="49156" name="Picture 15" descr="Kartinochki (10)"/>
          <p:cNvPicPr>
            <a:picLocks noChangeAspect="1" noChangeArrowheads="1"/>
          </p:cNvPicPr>
          <p:nvPr/>
        </p:nvPicPr>
        <p:blipFill>
          <a:blip r:embed="rId3"/>
          <a:srcRect/>
          <a:stretch>
            <a:fillRect/>
          </a:stretch>
        </p:blipFill>
        <p:spPr bwMode="auto">
          <a:xfrm>
            <a:off x="7524750" y="-171450"/>
            <a:ext cx="1820863"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3600" dirty="0" smtClean="0">
                <a:solidFill>
                  <a:schemeClr val="tx2">
                    <a:satMod val="130000"/>
                  </a:schemeClr>
                </a:solidFill>
              </a:rPr>
              <a:t>Приведу примеры дидактических игр на смекалку.</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85000" lnSpcReduction="10000"/>
          </a:bodyPr>
          <a:lstStyle/>
          <a:p>
            <a:pPr marL="365760" indent="-283464" fontAlgn="auto">
              <a:spcAft>
                <a:spcPts val="0"/>
              </a:spcAft>
              <a:buFont typeface="Wingdings 2"/>
              <a:buChar char=""/>
              <a:defRPr/>
            </a:pPr>
            <a:r>
              <a:rPr lang="ru-RU" dirty="0" smtClean="0"/>
              <a:t>«Лучший счетчик класса».</a:t>
            </a:r>
          </a:p>
          <a:p>
            <a:pPr marL="365760" indent="-283464" fontAlgn="auto">
              <a:spcAft>
                <a:spcPts val="0"/>
              </a:spcAft>
              <a:buFont typeface="Wingdings 2"/>
              <a:buChar char=""/>
              <a:defRPr/>
            </a:pPr>
            <a:r>
              <a:rPr lang="ru-RU" dirty="0" smtClean="0"/>
              <a:t>На доске написано 6 – 10 примеров для устного счета. Два ученика становятся спиной к  доске.  Учитель показывает на пример. Учащиеся, сидящие за партами, устно решают его. Один из учеников называет ответ. С разрешения учителя оба школьника, стоящие у доски, одновременно поворачиваются лицом к написанным примерам и находят тот пример, ответ которого был назван. Выигрывает тот ученик, который первый указал правильный ответ .</a:t>
            </a:r>
          </a:p>
          <a:p>
            <a:pPr marL="365760" indent="-283464" fontAlgn="auto">
              <a:spcAft>
                <a:spcPts val="0"/>
              </a:spcAft>
              <a:buFont typeface="Wingdings 2"/>
              <a:buChar char=""/>
              <a:defRPr/>
            </a:pPr>
            <a:endParaRPr lang="ru-RU" dirty="0"/>
          </a:p>
        </p:txBody>
      </p:sp>
      <p:pic>
        <p:nvPicPr>
          <p:cNvPr id="4" name="Picture 52" descr="mouse"/>
          <p:cNvPicPr>
            <a:picLocks noChangeAspect="1" noChangeArrowheads="1" noCrop="1"/>
          </p:cNvPicPr>
          <p:nvPr/>
        </p:nvPicPr>
        <p:blipFill>
          <a:blip r:embed="rId2"/>
          <a:srcRect/>
          <a:stretch>
            <a:fillRect/>
          </a:stretch>
        </p:blipFill>
        <p:spPr bwMode="auto">
          <a:xfrm>
            <a:off x="7308850" y="4724400"/>
            <a:ext cx="2006600" cy="200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sz="3600" b="1" dirty="0" smtClean="0">
                <a:solidFill>
                  <a:schemeClr val="tx2">
                    <a:satMod val="130000"/>
                  </a:schemeClr>
                </a:solidFill>
              </a:rPr>
              <a:t>Дидактические игры и игровые упражнения на уроках математики</a:t>
            </a:r>
            <a:r>
              <a:rPr lang="ru-RU" dirty="0" smtClean="0">
                <a:solidFill>
                  <a:schemeClr val="tx2">
                    <a:satMod val="130000"/>
                  </a:schemeClr>
                </a:solidFill>
              </a:rPr>
              <a:t/>
            </a:r>
            <a:br>
              <a:rPr lang="ru-RU" dirty="0" smtClean="0">
                <a:solidFill>
                  <a:schemeClr val="tx2">
                    <a:satMod val="130000"/>
                  </a:schemeClr>
                </a:solidFill>
              </a:rPr>
            </a:b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70000" lnSpcReduction="20000"/>
          </a:bodyPr>
          <a:lstStyle/>
          <a:p>
            <a:pPr marL="365760" indent="-283464" fontAlgn="auto">
              <a:spcAft>
                <a:spcPts val="0"/>
              </a:spcAft>
              <a:buFont typeface="Wingdings 2"/>
              <a:buChar char=""/>
              <a:defRPr/>
            </a:pPr>
            <a:r>
              <a:rPr lang="ru-RU" b="1" dirty="0" smtClean="0"/>
              <a:t>«Магические квадраты».</a:t>
            </a:r>
            <a:endParaRPr lang="ru-RU" dirty="0" smtClean="0"/>
          </a:p>
          <a:p>
            <a:pPr marL="365760" indent="-283464" fontAlgn="auto">
              <a:spcAft>
                <a:spcPts val="0"/>
              </a:spcAft>
              <a:buFont typeface="Wingdings 2"/>
              <a:buChar char=""/>
              <a:defRPr/>
            </a:pPr>
            <a:r>
              <a:rPr lang="ru-RU" dirty="0" smtClean="0"/>
              <a:t>Можно проводить разнообразную работу с магическими квадратами. Например, дан магический квадрат. Составьте подобный квадрат, увеличивая (уменьшая) каждое число на несколько единиц.</a:t>
            </a:r>
          </a:p>
          <a:p>
            <a:pPr marL="365760" indent="-283464" fontAlgn="auto">
              <a:spcAft>
                <a:spcPts val="0"/>
              </a:spcAft>
              <a:buFont typeface="Wingdings 2"/>
              <a:buChar char=""/>
              <a:defRPr/>
            </a:pPr>
            <a:r>
              <a:rPr lang="ru-RU" dirty="0" smtClean="0"/>
              <a:t>Дети с удовольствием выполняют такие задания. Эту игру можно использовать для активизации учащихся при закреплении вычислительных навыков. Например:</a:t>
            </a:r>
          </a:p>
          <a:p>
            <a:pPr marL="365760" indent="-283464" fontAlgn="auto">
              <a:spcAft>
                <a:spcPts val="0"/>
              </a:spcAft>
              <a:buFont typeface="Wingdings 2"/>
              <a:buChar char=""/>
              <a:defRPr/>
            </a:pPr>
            <a:r>
              <a:rPr lang="ru-RU" b="1" dirty="0" smtClean="0"/>
              <a:t>1. </a:t>
            </a:r>
            <a:r>
              <a:rPr lang="ru-RU" dirty="0" smtClean="0"/>
              <a:t>Используя числа квадрата, составьте из них суммы, одно из слагаемых равно трём.</a:t>
            </a:r>
            <a:endParaRPr lang="en-US" dirty="0" smtClean="0"/>
          </a:p>
          <a:p>
            <a:pPr marL="365760" indent="-283464" fontAlgn="auto">
              <a:spcAft>
                <a:spcPts val="0"/>
              </a:spcAft>
              <a:buFont typeface="Wingdings 2"/>
              <a:buChar char=""/>
              <a:defRPr/>
            </a:pPr>
            <a:r>
              <a:rPr lang="ru-RU" b="1" dirty="0" smtClean="0"/>
              <a:t>2. </a:t>
            </a:r>
            <a:r>
              <a:rPr lang="ru-RU" dirty="0" smtClean="0"/>
              <a:t>Какие числа из квадрата можно представить в виде суммы двух слагаемых, один из которых равен трём.</a:t>
            </a:r>
          </a:p>
          <a:p>
            <a:pPr marL="365760" indent="-283464" fontAlgn="auto">
              <a:spcAft>
                <a:spcPts val="0"/>
              </a:spcAft>
              <a:buFont typeface="Wingdings 2"/>
              <a:buChar char=""/>
              <a:defRPr/>
            </a:pPr>
            <a:endParaRPr lang="ru-RU" dirty="0" smtClean="0"/>
          </a:p>
          <a:p>
            <a:pPr marL="365760" indent="-283464" fontAlgn="auto">
              <a:spcAft>
                <a:spcPts val="0"/>
              </a:spcAft>
              <a:buFont typeface="Wingdings 2"/>
              <a:buChar char=""/>
              <a:defRPr/>
            </a:pPr>
            <a:endParaRPr lang="ru-RU" dirty="0"/>
          </a:p>
        </p:txBody>
      </p:sp>
      <p:pic>
        <p:nvPicPr>
          <p:cNvPr id="51203" name="Picture 6" descr="AN00790_"/>
          <p:cNvPicPr>
            <a:picLocks noChangeAspect="1" noChangeArrowheads="1"/>
          </p:cNvPicPr>
          <p:nvPr/>
        </p:nvPicPr>
        <p:blipFill>
          <a:blip r:embed="rId2"/>
          <a:srcRect/>
          <a:stretch>
            <a:fillRect/>
          </a:stretch>
        </p:blipFill>
        <p:spPr bwMode="auto">
          <a:xfrm>
            <a:off x="6804025" y="5018088"/>
            <a:ext cx="1946275" cy="1839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shadeToTitle="1">
        <a:gradFill>
          <a:gsLst>
            <a:gs pos="0">
              <a:schemeClr val="accent3">
                <a:lumMod val="60000"/>
                <a:lumOff val="40000"/>
              </a:schemeClr>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258888" y="836613"/>
            <a:ext cx="7499350" cy="4800600"/>
          </a:xfrm>
        </p:spPr>
        <p:txBody>
          <a:bodyPr>
            <a:normAutofit fontScale="47500" lnSpcReduction="20000"/>
          </a:bodyPr>
          <a:lstStyle/>
          <a:p>
            <a:pPr marL="365760" indent="-283464" fontAlgn="auto">
              <a:spcAft>
                <a:spcPts val="0"/>
              </a:spcAft>
              <a:buFont typeface="Wingdings 2"/>
              <a:buChar char=""/>
              <a:defRPr/>
            </a:pPr>
            <a:r>
              <a:rPr lang="ru-RU" b="1" dirty="0" smtClean="0"/>
              <a:t>Сколько игрушек ты вынул из мешочка?</a:t>
            </a:r>
            <a:endParaRPr lang="ru-RU" dirty="0" smtClean="0"/>
          </a:p>
          <a:p>
            <a:pPr marL="365760" indent="-283464" fontAlgn="auto">
              <a:spcAft>
                <a:spcPts val="0"/>
              </a:spcAft>
              <a:buFont typeface="Wingdings 2"/>
              <a:buChar char=""/>
              <a:defRPr/>
            </a:pPr>
            <a:r>
              <a:rPr lang="ru-RU" dirty="0" smtClean="0"/>
              <a:t>Материал игры: мешочек со счетным материалом (желудями, бусинками, пуговицами, шариками).</a:t>
            </a:r>
          </a:p>
          <a:p>
            <a:pPr marL="365760" indent="-283464" fontAlgn="auto">
              <a:spcAft>
                <a:spcPts val="0"/>
              </a:spcAft>
              <a:buFont typeface="Wingdings 2"/>
              <a:buChar char=""/>
              <a:defRPr/>
            </a:pPr>
            <a:r>
              <a:rPr lang="ru-RU" dirty="0" smtClean="0"/>
              <a:t>Содержание игры. Учитель дает задание достать из мешочка, пользуясь только мускульными ощущениями пальцев рук, три желудя. Ученик выполняет задание. Затем пересчитывает предметы. Все ученики класса проверяют, столько ли он вынул желудей, сколько было задано.</a:t>
            </a:r>
          </a:p>
          <a:p>
            <a:pPr marL="365760" indent="-283464" fontAlgn="auto">
              <a:spcAft>
                <a:spcPts val="0"/>
              </a:spcAft>
              <a:buFont typeface="Wingdings 2"/>
              <a:buChar char=""/>
              <a:defRPr/>
            </a:pPr>
            <a:r>
              <a:rPr lang="ru-RU" b="1" dirty="0" smtClean="0"/>
              <a:t>Живые числа.</a:t>
            </a:r>
            <a:endParaRPr lang="ru-RU" dirty="0" smtClean="0"/>
          </a:p>
          <a:p>
            <a:pPr marL="365760" indent="-283464" fontAlgn="auto">
              <a:spcAft>
                <a:spcPts val="0"/>
              </a:spcAft>
              <a:buFont typeface="Wingdings 2"/>
              <a:buChar char=""/>
              <a:defRPr/>
            </a:pPr>
            <a:r>
              <a:rPr lang="ru-RU" dirty="0" smtClean="0"/>
              <a:t>Материал игры: таблички с числами.</a:t>
            </a:r>
          </a:p>
          <a:p>
            <a:pPr marL="365760" indent="-283464" fontAlgn="auto">
              <a:spcAft>
                <a:spcPts val="0"/>
              </a:spcAft>
              <a:buFont typeface="Wingdings 2"/>
              <a:buChar char=""/>
              <a:defRPr/>
            </a:pPr>
            <a:r>
              <a:rPr lang="ru-RU" dirty="0" smtClean="0"/>
              <a:t>Содержание игры. Учащиеся получают таблички с числами. Каждый прикрепляет свою табличку на грудь. Учитель дает команду: «Числа, встаньте по порядку!» Учащиеся должны встать в шеренгу, лицом к классу и </a:t>
            </a:r>
            <a:r>
              <a:rPr lang="ru-RU" dirty="0" err="1" smtClean="0"/>
              <a:t>пересчитаться</a:t>
            </a:r>
            <a:r>
              <a:rPr lang="ru-RU" dirty="0" smtClean="0"/>
              <a:t> от 1 до 10 и обратно от 10 до 1.</a:t>
            </a:r>
          </a:p>
          <a:p>
            <a:pPr marL="365760" indent="-283464" fontAlgn="auto">
              <a:spcAft>
                <a:spcPts val="0"/>
              </a:spcAft>
              <a:buFont typeface="Wingdings 2"/>
              <a:buChar char=""/>
              <a:defRPr/>
            </a:pPr>
            <a:r>
              <a:rPr lang="ru-RU" b="1" dirty="0" smtClean="0"/>
              <a:t>Поезд.</a:t>
            </a:r>
            <a:endParaRPr lang="ru-RU" dirty="0" smtClean="0"/>
          </a:p>
          <a:p>
            <a:pPr marL="365760" indent="-283464" fontAlgn="auto">
              <a:spcAft>
                <a:spcPts val="0"/>
              </a:spcAft>
              <a:buFont typeface="Wingdings 2"/>
              <a:buChar char=""/>
              <a:defRPr/>
            </a:pPr>
            <a:r>
              <a:rPr lang="ru-RU" dirty="0" smtClean="0"/>
              <a:t>Материал игры: таблички  с цифрами (количество табличек </a:t>
            </a:r>
            <a:r>
              <a:rPr lang="ru-RU" dirty="0" err="1" smtClean="0"/>
              <a:t>пределяеггся</a:t>
            </a:r>
            <a:r>
              <a:rPr lang="ru-RU" dirty="0" smtClean="0"/>
              <a:t> числом, до которого учащиеся считают).</a:t>
            </a:r>
          </a:p>
          <a:p>
            <a:pPr marL="365760" indent="-283464" fontAlgn="auto">
              <a:spcAft>
                <a:spcPts val="0"/>
              </a:spcAft>
              <a:buFont typeface="Wingdings 2"/>
              <a:buChar char=""/>
              <a:defRPr/>
            </a:pPr>
            <a:r>
              <a:rPr lang="ru-RU" dirty="0" smtClean="0"/>
              <a:t>Содержание игры. На грудь учащимся прикрепляются таблички с цифрами. По команде «Составьте поезд!» ученики должны встать по порядку друг за другом. Главный кондуктор (один из учеников без таблички) проверяет, правильно ли составлен «поезд». Выезжает тепловоз (ученик, на табличке которого цифра). Он должен встать перед первым вагоном. Кондуктор  дает свисток, тепловоз гудит, поезд  отправляется. Ребята хором произносят звук «ч-ч».</a:t>
            </a:r>
          </a:p>
          <a:p>
            <a:pPr marL="365760" indent="-283464" fontAlgn="auto">
              <a:spcAft>
                <a:spcPts val="0"/>
              </a:spcAft>
              <a:buFont typeface="Wingdings 2"/>
              <a:buChar char=""/>
              <a:defRPr/>
            </a:pPr>
            <a:endParaRPr lang="ru-RU" dirty="0"/>
          </a:p>
        </p:txBody>
      </p:sp>
      <p:pic>
        <p:nvPicPr>
          <p:cNvPr id="52227" name="Picture 2" descr="C:\Documents and Settings\user\Мои документы\Мои рисунки\MC900283423.WMF"/>
          <p:cNvPicPr>
            <a:picLocks noChangeAspect="1" noChangeArrowheads="1"/>
          </p:cNvPicPr>
          <p:nvPr/>
        </p:nvPicPr>
        <p:blipFill>
          <a:blip r:embed="rId2"/>
          <a:srcRect/>
          <a:stretch>
            <a:fillRect/>
          </a:stretch>
        </p:blipFill>
        <p:spPr bwMode="auto">
          <a:xfrm>
            <a:off x="7235825" y="5438775"/>
            <a:ext cx="1250950" cy="1236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62500" lnSpcReduction="20000"/>
          </a:bodyPr>
          <a:lstStyle/>
          <a:p>
            <a:pPr marL="365760" indent="-283464" fontAlgn="auto">
              <a:spcAft>
                <a:spcPts val="0"/>
              </a:spcAft>
              <a:buFont typeface="Wingdings 2"/>
              <a:buChar char=""/>
              <a:defRPr/>
            </a:pPr>
            <a:r>
              <a:rPr lang="ru-RU" dirty="0" smtClean="0"/>
              <a:t>«Побеждает четное число».</a:t>
            </a:r>
          </a:p>
          <a:p>
            <a:pPr marL="365760" indent="-283464" fontAlgn="auto">
              <a:spcAft>
                <a:spcPts val="0"/>
              </a:spcAft>
              <a:buFont typeface="Wingdings 2"/>
              <a:buChar char=""/>
              <a:defRPr/>
            </a:pPr>
            <a:r>
              <a:rPr lang="ru-RU" dirty="0" smtClean="0"/>
              <a:t>На стол кладут 13 или 15 палочек. Играют два человека. Каждый из них по очереди должен взять один или два предмета по своему усмотрению. Выигрывает тот, кто наберет нечетное число предметов.</a:t>
            </a:r>
          </a:p>
          <a:p>
            <a:pPr marL="365760" indent="-283464" fontAlgn="auto">
              <a:spcAft>
                <a:spcPts val="0"/>
              </a:spcAft>
              <a:buFont typeface="Wingdings 2"/>
              <a:buChar char=""/>
              <a:defRPr/>
            </a:pPr>
            <a:r>
              <a:rPr lang="ru-RU" i="1" dirty="0" smtClean="0"/>
              <a:t>Анализируя свой опыт можно прийти  к выводу, что  применение дидактических игр и упражнений в игровой форме у школьников возрос интерес к предмету. Приемы занимательности способствовали созданию положительной эмоциональной обстановки  и развитию  аналитического  мышления. Так, дети, хорошо успевающие, в  большей степени  смогли развернуть свои мыслительные способности в условиях решения нестандартных задач, требующих сообразительности и находчивости.    А дети слабоуспевающие, решая задачи нестандартные, но относительно легкие, посильные для них, смогли  обрести уверенность в своих силах, научиться управлять своими поисковыми действиями, подчинять их определенному плану. </a:t>
            </a:r>
          </a:p>
          <a:p>
            <a:pPr marL="365760" indent="-283464" fontAlgn="auto">
              <a:spcAft>
                <a:spcPts val="0"/>
              </a:spcAft>
              <a:buFont typeface="Wingdings 2"/>
              <a:buChar char=""/>
              <a:defRPr/>
            </a:pPr>
            <a:endParaRPr lang="ru-RU" i="1" dirty="0"/>
          </a:p>
        </p:txBody>
      </p:sp>
      <p:pic>
        <p:nvPicPr>
          <p:cNvPr id="53251" name="Picture 2" descr="C:\Documents and Settings\user\Мои документы\Мои рисунки\MC900232723.WMF"/>
          <p:cNvPicPr>
            <a:picLocks noChangeAspect="1" noChangeArrowheads="1"/>
          </p:cNvPicPr>
          <p:nvPr/>
        </p:nvPicPr>
        <p:blipFill>
          <a:blip r:embed="rId2"/>
          <a:srcRect/>
          <a:stretch>
            <a:fillRect/>
          </a:stretch>
        </p:blipFill>
        <p:spPr bwMode="auto">
          <a:xfrm>
            <a:off x="6300788" y="260350"/>
            <a:ext cx="2605087" cy="1373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435100" y="274638"/>
            <a:ext cx="7499350" cy="1209675"/>
          </a:xfrm>
        </p:spPr>
        <p:txBody>
          <a:bodyPr>
            <a:normAutofit fontScale="90000"/>
          </a:bodyPr>
          <a:lstStyle/>
          <a:p>
            <a:pPr fontAlgn="auto">
              <a:spcAft>
                <a:spcPts val="0"/>
              </a:spcAft>
              <a:defRPr/>
            </a:pPr>
            <a:r>
              <a:rPr lang="ru-RU" sz="2200" b="1" dirty="0" smtClean="0">
                <a:solidFill>
                  <a:schemeClr val="tx2">
                    <a:lumMod val="60000"/>
                    <a:lumOff val="40000"/>
                  </a:schemeClr>
                </a:solidFill>
              </a:rPr>
              <a:t>Одним из эффективных средств пробуждения интереса к математике, наряду с другими методами и приемами, является дидактическая игра. </a:t>
            </a:r>
            <a:r>
              <a:rPr lang="ru-RU" b="1" dirty="0" smtClean="0">
                <a:solidFill>
                  <a:schemeClr val="tx2">
                    <a:lumMod val="60000"/>
                    <a:lumOff val="40000"/>
                  </a:schemeClr>
                </a:solidFill>
              </a:rPr>
              <a:t/>
            </a:r>
            <a:br>
              <a:rPr lang="ru-RU" b="1" dirty="0" smtClean="0">
                <a:solidFill>
                  <a:schemeClr val="tx2">
                    <a:lumMod val="60000"/>
                    <a:lumOff val="40000"/>
                  </a:schemeClr>
                </a:solidFill>
              </a:rPr>
            </a:br>
            <a:endParaRPr lang="ru-RU" b="1" dirty="0">
              <a:solidFill>
                <a:schemeClr val="tx2">
                  <a:lumMod val="60000"/>
                  <a:lumOff val="40000"/>
                </a:schemeClr>
              </a:solidFill>
            </a:endParaRPr>
          </a:p>
        </p:txBody>
      </p:sp>
      <p:sp>
        <p:nvSpPr>
          <p:cNvPr id="6" name="Содержимое 5"/>
          <p:cNvSpPr>
            <a:spLocks noGrp="1"/>
          </p:cNvSpPr>
          <p:nvPr>
            <p:ph idx="1"/>
          </p:nvPr>
        </p:nvSpPr>
        <p:spPr/>
        <p:txBody>
          <a:bodyPr>
            <a:normAutofit fontScale="85000" lnSpcReduction="20000"/>
          </a:bodyPr>
          <a:lstStyle/>
          <a:p>
            <a:pPr marL="365760" indent="-283464" fontAlgn="auto">
              <a:spcAft>
                <a:spcPts val="0"/>
              </a:spcAft>
              <a:buFont typeface="Wingdings 2"/>
              <a:buChar char=""/>
              <a:defRPr/>
            </a:pPr>
            <a:r>
              <a:rPr lang="ru-RU" dirty="0" smtClean="0"/>
              <a:t>В игре удается приковать внимание умственно отсталых детей к таким предметам, которые в обычных неигровых условиях  не интересуют их,  и на которых сосредоточить внимание не удастся. Дидактическая игра дает возможность решать различные педагогические задачи в игровой форме, наиболее доступной и привлекательной для данной категории детей. В игре учащиеся незаметно для себя выполняют большое число математических действий, тренируются в счете, сравнивают множества и числа, решают задачи.  А значит развивается мышление и мыслительные операции.</a:t>
            </a:r>
          </a:p>
          <a:p>
            <a:pPr marL="365760" indent="-283464" fontAlgn="auto">
              <a:spcAft>
                <a:spcPts val="0"/>
              </a:spcAft>
              <a:buFont typeface="Wingdings 2"/>
              <a:buChar char=""/>
              <a:defRPr/>
            </a:pPr>
            <a:endParaRPr lang="ru-RU" dirty="0"/>
          </a:p>
        </p:txBody>
      </p:sp>
      <p:pic>
        <p:nvPicPr>
          <p:cNvPr id="4" name="Рисунок 3" descr="MR900287335.JPG"/>
          <p:cNvPicPr>
            <a:picLocks noChangeAspect="1"/>
          </p:cNvPicPr>
          <p:nvPr/>
        </p:nvPicPr>
        <p:blipFill>
          <a:blip r:embed="rId2"/>
          <a:srcRect/>
          <a:stretch>
            <a:fillRect/>
          </a:stretch>
        </p:blipFill>
        <p:spPr bwMode="auto">
          <a:xfrm>
            <a:off x="7885113" y="5661025"/>
            <a:ext cx="914400" cy="914400"/>
          </a:xfrm>
          <a:prstGeom prst="rect">
            <a:avLst/>
          </a:prstGeom>
          <a:noFill/>
          <a:ln w="9525">
            <a:noFill/>
            <a:miter lim="800000"/>
            <a:headEnd/>
            <a:tailEnd/>
          </a:ln>
        </p:spPr>
      </p:pic>
      <p:pic>
        <p:nvPicPr>
          <p:cNvPr id="7" name="Picture 10" descr="j0336801"/>
          <p:cNvPicPr>
            <a:picLocks noChangeAspect="1" noChangeArrowheads="1" noCrop="1"/>
          </p:cNvPicPr>
          <p:nvPr/>
        </p:nvPicPr>
        <p:blipFill>
          <a:blip r:embed="rId3"/>
          <a:srcRect/>
          <a:stretch>
            <a:fillRect/>
          </a:stretch>
        </p:blipFill>
        <p:spPr bwMode="auto">
          <a:xfrm>
            <a:off x="468313" y="4941888"/>
            <a:ext cx="1473200" cy="16557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circle(in)">
                                      <p:cBhvr>
                                        <p:cTn id="17" dur="2000"/>
                                        <p:tgtEl>
                                          <p:spTgt spid="6">
                                            <p:txEl>
                                              <p:pRg st="0" end="0"/>
                                            </p:txEl>
                                          </p:spTgt>
                                        </p:tgtEl>
                                      </p:cBhvr>
                                    </p:animEffect>
                                  </p:childTnLst>
                                </p:cTn>
                              </p:par>
                              <p:par>
                                <p:cTn id="18" presetID="23"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3000" fill="hold"/>
                                        <p:tgtEl>
                                          <p:spTgt spid="7"/>
                                        </p:tgtEl>
                                        <p:attrNameLst>
                                          <p:attrName>ppt_w</p:attrName>
                                        </p:attrNameLst>
                                      </p:cBhvr>
                                      <p:tavLst>
                                        <p:tav tm="0">
                                          <p:val>
                                            <p:fltVal val="0"/>
                                          </p:val>
                                        </p:tav>
                                        <p:tav tm="100000">
                                          <p:val>
                                            <p:strVal val="#ppt_w"/>
                                          </p:val>
                                        </p:tav>
                                      </p:tavLst>
                                    </p:anim>
                                    <p:anim calcmode="lin" valueType="num">
                                      <p:cBhvr>
                                        <p:cTn id="21" dur="3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187450" y="620713"/>
            <a:ext cx="7632700" cy="4248150"/>
          </a:xfrm>
        </p:spPr>
        <p:txBody>
          <a:bodyPr>
            <a:normAutofit fontScale="85000" lnSpcReduction="20000"/>
          </a:bodyPr>
          <a:lstStyle/>
          <a:p>
            <a:pPr marL="365760" indent="-283464" algn="just" fontAlgn="auto">
              <a:spcAft>
                <a:spcPts val="0"/>
              </a:spcAft>
              <a:buFont typeface="Wingdings 2"/>
              <a:buChar char=""/>
              <a:defRPr/>
            </a:pPr>
            <a:r>
              <a:rPr lang="ru-RU" b="1" i="1" dirty="0" smtClean="0"/>
              <a:t>Дидактическая игра</a:t>
            </a:r>
            <a:r>
              <a:rPr lang="ru-RU" dirty="0" smtClean="0"/>
              <a:t> является ценным средством воспитания умственной активности детей, она активизирует психические процессы, вызывает у учащихся живой интерес к процессу познания. В ней дети охотно преодолевают значительные трудности, тренируют свои силы, развивают способности и умения. Она помогает сделать любой учебный материал увлекательным, вызывает у учеников глубокое удовлетворение, создаёт радостное рабочее настроение, облегчает процесс усвоения знаний</a:t>
            </a:r>
            <a:endParaRPr lang="ru-RU" dirty="0"/>
          </a:p>
        </p:txBody>
      </p:sp>
      <p:pic>
        <p:nvPicPr>
          <p:cNvPr id="5" name="Picture 15" descr="j0232065"/>
          <p:cNvPicPr>
            <a:picLocks noChangeAspect="1" noChangeArrowheads="1"/>
          </p:cNvPicPr>
          <p:nvPr/>
        </p:nvPicPr>
        <p:blipFill>
          <a:blip r:embed="rId2"/>
          <a:srcRect/>
          <a:stretch>
            <a:fillRect/>
          </a:stretch>
        </p:blipFill>
        <p:spPr bwMode="auto">
          <a:xfrm>
            <a:off x="4787900" y="4652963"/>
            <a:ext cx="2665413" cy="1981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par>
                          <p:cTn id="8" fill="hold">
                            <p:stCondLst>
                              <p:cond delay="2000"/>
                            </p:stCondLst>
                            <p:childTnLst>
                              <p:par>
                                <p:cTn id="9" presetID="49" presetClass="entr" presetSubtype="0"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dirty="0">
              <a:solidFill>
                <a:schemeClr val="tx2">
                  <a:satMod val="130000"/>
                </a:schemeClr>
              </a:solidFill>
            </a:endParaRPr>
          </a:p>
        </p:txBody>
      </p:sp>
      <p:sp>
        <p:nvSpPr>
          <p:cNvPr id="3" name="Содержимое 2"/>
          <p:cNvSpPr>
            <a:spLocks noGrp="1"/>
          </p:cNvSpPr>
          <p:nvPr>
            <p:ph idx="1"/>
          </p:nvPr>
        </p:nvSpPr>
        <p:spPr/>
        <p:txBody>
          <a:bodyPr>
            <a:normAutofit fontScale="85000" lnSpcReduction="10000"/>
          </a:bodyPr>
          <a:lstStyle/>
          <a:p>
            <a:pPr marL="365760" indent="-283464" fontAlgn="auto">
              <a:spcAft>
                <a:spcPts val="0"/>
              </a:spcAft>
              <a:buFont typeface="Wingdings 2"/>
              <a:buChar char=""/>
              <a:defRPr/>
            </a:pPr>
            <a:r>
              <a:rPr lang="ru-RU" dirty="0" smtClean="0"/>
              <a:t>Систематическое использование дидактических игр на разных этапах изучения, различного по характеру математического материала, является эффективным средством активизации учебной деятельности школьников, положительно влияющим на повышение качества знаний, умений и навыков учащихся, развитие умственной деятельности. Словом, дидактические игры  и игровые упражнения заслуживают право дополнить традиционные формы обучения и воспитания школьников. </a:t>
            </a:r>
          </a:p>
          <a:p>
            <a:pPr marL="365760" indent="-283464" fontAlgn="auto">
              <a:spcAft>
                <a:spcPts val="0"/>
              </a:spcAft>
              <a:buFont typeface="Wingdings 2"/>
              <a:buChar char=""/>
              <a:defRPr/>
            </a:pPr>
            <a:endParaRPr lang="ru-RU" dirty="0"/>
          </a:p>
        </p:txBody>
      </p:sp>
      <p:pic>
        <p:nvPicPr>
          <p:cNvPr id="4" name="Picture 14" descr="Kartinochki (8)"/>
          <p:cNvPicPr>
            <a:picLocks noChangeAspect="1" noChangeArrowheads="1"/>
          </p:cNvPicPr>
          <p:nvPr/>
        </p:nvPicPr>
        <p:blipFill>
          <a:blip r:embed="rId2"/>
          <a:srcRect/>
          <a:stretch>
            <a:fillRect/>
          </a:stretch>
        </p:blipFill>
        <p:spPr bwMode="auto">
          <a:xfrm>
            <a:off x="179388" y="3933825"/>
            <a:ext cx="1366837" cy="2781300"/>
          </a:xfrm>
          <a:prstGeom prst="rect">
            <a:avLst/>
          </a:prstGeom>
          <a:noFill/>
          <a:ln w="9525">
            <a:noFill/>
            <a:miter lim="800000"/>
            <a:headEnd/>
            <a:tailEnd/>
          </a:ln>
        </p:spPr>
      </p:pic>
      <p:pic>
        <p:nvPicPr>
          <p:cNvPr id="5" name="Picture 15" descr="Kartinochki (10)"/>
          <p:cNvPicPr>
            <a:picLocks noChangeAspect="1" noChangeArrowheads="1"/>
          </p:cNvPicPr>
          <p:nvPr/>
        </p:nvPicPr>
        <p:blipFill>
          <a:blip r:embed="rId3"/>
          <a:srcRect/>
          <a:stretch>
            <a:fillRect/>
          </a:stretch>
        </p:blipFill>
        <p:spPr bwMode="auto">
          <a:xfrm>
            <a:off x="7323138" y="188913"/>
            <a:ext cx="1820862" cy="213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diamond(in)">
                                      <p:cBhvr>
                                        <p:cTn id="1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3" name="Содержимое 2"/>
          <p:cNvSpPr>
            <a:spLocks noGrp="1"/>
          </p:cNvSpPr>
          <p:nvPr>
            <p:ph idx="1"/>
          </p:nvPr>
        </p:nvSpPr>
        <p:spPr/>
        <p:txBody>
          <a:bodyPr>
            <a:normAutofit fontScale="92500"/>
          </a:bodyPr>
          <a:lstStyle/>
          <a:p>
            <a:pPr marL="365760" indent="-283464" fontAlgn="auto">
              <a:spcAft>
                <a:spcPts val="0"/>
              </a:spcAft>
              <a:buFont typeface="Wingdings 2"/>
              <a:buChar char=""/>
              <a:defRPr/>
            </a:pPr>
            <a:r>
              <a:rPr lang="ru-RU" dirty="0" smtClean="0"/>
              <a:t>Для детей младшего школьного возраста игра – это учеба, труд, способ познания окружающего мира. Потребность в игре и желание играть у школьников необходимо использовать и направлять в целях решения определенных образовательных задач. Руководя игрой, организуя жизнь детей в игре, учитель воздействует на чувства, сознание, волю и поведение ребенка в целом.</a:t>
            </a:r>
          </a:p>
          <a:p>
            <a:pPr marL="365760" indent="-283464" fontAlgn="auto">
              <a:spcAft>
                <a:spcPts val="0"/>
              </a:spcAft>
              <a:buFont typeface="Wingdings 2"/>
              <a:buChar char=""/>
              <a:defRPr/>
            </a:pPr>
            <a:endParaRPr lang="ru-RU" dirty="0"/>
          </a:p>
        </p:txBody>
      </p:sp>
      <p:pic>
        <p:nvPicPr>
          <p:cNvPr id="20484" name="Picture 15" descr="C:\Documents and Settings\xxx\Рабочий стол\h77.gif"/>
          <p:cNvPicPr>
            <a:picLocks noChangeAspect="1" noChangeArrowheads="1" noCrop="1"/>
          </p:cNvPicPr>
          <p:nvPr/>
        </p:nvPicPr>
        <p:blipFill>
          <a:blip r:embed="rId3"/>
          <a:srcRect/>
          <a:stretch>
            <a:fillRect/>
          </a:stretch>
        </p:blipFill>
        <p:spPr bwMode="auto">
          <a:xfrm>
            <a:off x="107950" y="4941888"/>
            <a:ext cx="1714500" cy="1643062"/>
          </a:xfrm>
          <a:prstGeom prst="rect">
            <a:avLst/>
          </a:prstGeom>
          <a:noFill/>
          <a:ln w="9525">
            <a:noFill/>
            <a:miter lim="800000"/>
            <a:headEnd/>
            <a:tailEnd/>
          </a:ln>
        </p:spPr>
      </p:pic>
      <p:pic>
        <p:nvPicPr>
          <p:cNvPr id="20485" name="Picture 2" descr="C:\Documents and Settings\Ирина\Мои документы\Мои рисунки\Гифы\14a2.gif"/>
          <p:cNvPicPr>
            <a:picLocks noChangeAspect="1" noChangeArrowheads="1" noCrop="1"/>
          </p:cNvPicPr>
          <p:nvPr/>
        </p:nvPicPr>
        <p:blipFill>
          <a:blip r:embed="rId4"/>
          <a:srcRect/>
          <a:stretch>
            <a:fillRect/>
          </a:stretch>
        </p:blipFill>
        <p:spPr bwMode="auto">
          <a:xfrm>
            <a:off x="7778750" y="5051425"/>
            <a:ext cx="1365250" cy="180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1644650" y="620713"/>
            <a:ext cx="7499350" cy="3240087"/>
          </a:xfrm>
        </p:spPr>
        <p:txBody>
          <a:bodyPr>
            <a:normAutofit fontScale="77500" lnSpcReduction="20000"/>
          </a:bodyPr>
          <a:lstStyle/>
          <a:p>
            <a:pPr marL="365760" indent="-283464" fontAlgn="auto">
              <a:spcAft>
                <a:spcPts val="0"/>
              </a:spcAft>
              <a:buFont typeface="Wingdings 2"/>
              <a:buChar char=""/>
              <a:defRPr/>
            </a:pPr>
            <a:r>
              <a:rPr lang="ru-RU" dirty="0" smtClean="0"/>
              <a:t>Известные русские </a:t>
            </a:r>
            <a:r>
              <a:rPr lang="ru-RU" dirty="0" err="1" smtClean="0"/>
              <a:t>олигофренопедагоги</a:t>
            </a:r>
            <a:r>
              <a:rPr lang="ru-RU" dirty="0" smtClean="0"/>
              <a:t> и психологи </a:t>
            </a:r>
            <a:r>
              <a:rPr lang="ru-RU" dirty="0" err="1" smtClean="0"/>
              <a:t>А.Н.Граборов</a:t>
            </a:r>
            <a:r>
              <a:rPr lang="ru-RU" dirty="0" smtClean="0"/>
              <a:t>, Г.Я.Трошин высоко ценили игры в деле воспитания и обучения детей с особыми образовательными потребностями. Игру они считали  самым точным показателем проявления детских способностей, возможностей. «Степень отсталости ребенка характеризуется теми играми, на которые он бывает способен», - писал </a:t>
            </a:r>
            <a:r>
              <a:rPr lang="ru-RU" dirty="0" err="1" smtClean="0"/>
              <a:t>А.Н.Граборов</a:t>
            </a:r>
            <a:r>
              <a:rPr lang="ru-RU" dirty="0" smtClean="0"/>
              <a:t>.</a:t>
            </a:r>
          </a:p>
          <a:p>
            <a:pPr marL="365760" indent="-283464" fontAlgn="auto">
              <a:spcAft>
                <a:spcPts val="0"/>
              </a:spcAft>
              <a:buFont typeface="Wingdings 2"/>
              <a:buChar char=""/>
              <a:defRPr/>
            </a:pPr>
            <a:endParaRPr lang="ru-RU" dirty="0"/>
          </a:p>
        </p:txBody>
      </p:sp>
      <p:pic>
        <p:nvPicPr>
          <p:cNvPr id="4" name="Picture 12" descr="image011"/>
          <p:cNvPicPr>
            <a:picLocks noChangeAspect="1" noChangeArrowheads="1" noCrop="1"/>
          </p:cNvPicPr>
          <p:nvPr/>
        </p:nvPicPr>
        <p:blipFill>
          <a:blip r:embed="rId2"/>
          <a:srcRect/>
          <a:stretch>
            <a:fillRect/>
          </a:stretch>
        </p:blipFill>
        <p:spPr bwMode="auto">
          <a:xfrm>
            <a:off x="3924300" y="3681413"/>
            <a:ext cx="2303463" cy="27003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75000"/>
              </a:schemeClr>
            </a:gs>
            <a:gs pos="50000">
              <a:schemeClr val="accent1">
                <a:tint val="44500"/>
                <a:satMod val="160000"/>
              </a:schemeClr>
            </a:gs>
            <a:gs pos="100000">
              <a:schemeClr val="accent1">
                <a:tint val="23500"/>
                <a:satMod val="160000"/>
              </a:schemeClr>
            </a:gs>
          </a:gsLst>
          <a:lin ang="16200000" scaled="1"/>
          <a:tileRect/>
        </a:gradFill>
        <a:effectLst/>
      </p:bgPr>
    </p:bg>
    <p:spTree>
      <p:nvGrpSpPr>
        <p:cNvPr id="1" name=""/>
        <p:cNvGrpSpPr/>
        <p:nvPr/>
      </p:nvGrpSpPr>
      <p:grpSpPr>
        <a:xfrm>
          <a:off x="0" y="0"/>
          <a:ext cx="0" cy="0"/>
          <a:chOff x="0" y="0"/>
          <a:chExt cx="0" cy="0"/>
        </a:xfrm>
      </p:grpSpPr>
      <p:sp>
        <p:nvSpPr>
          <p:cNvPr id="10" name="Заголовок 9"/>
          <p:cNvSpPr>
            <a:spLocks noGrp="1"/>
          </p:cNvSpPr>
          <p:nvPr>
            <p:ph type="title"/>
          </p:nvPr>
        </p:nvSpPr>
        <p:spPr/>
        <p:txBody>
          <a:bodyPr/>
          <a:lstStyle/>
          <a:p>
            <a:pPr fontAlgn="auto">
              <a:spcAft>
                <a:spcPts val="0"/>
              </a:spcAft>
              <a:defRPr/>
            </a:pPr>
            <a:endParaRPr lang="ru-RU">
              <a:solidFill>
                <a:schemeClr val="tx2">
                  <a:satMod val="130000"/>
                </a:schemeClr>
              </a:solidFill>
            </a:endParaRPr>
          </a:p>
        </p:txBody>
      </p:sp>
      <p:sp>
        <p:nvSpPr>
          <p:cNvPr id="5" name="Содержимое 4"/>
          <p:cNvSpPr>
            <a:spLocks noGrp="1"/>
          </p:cNvSpPr>
          <p:nvPr>
            <p:ph idx="1"/>
          </p:nvPr>
        </p:nvSpPr>
        <p:spPr/>
        <p:txBody>
          <a:bodyPr>
            <a:normAutofit lnSpcReduction="10000"/>
          </a:bodyPr>
          <a:lstStyle/>
          <a:p>
            <a:pPr marL="365760" indent="-283464" fontAlgn="auto">
              <a:spcAft>
                <a:spcPts val="0"/>
              </a:spcAft>
              <a:buFont typeface="Wingdings 2"/>
              <a:buChar char=""/>
              <a:defRPr/>
            </a:pPr>
            <a:r>
              <a:rPr lang="ru-RU" b="1" dirty="0" smtClean="0"/>
              <a:t>Мышление –</a:t>
            </a:r>
            <a:r>
              <a:rPr lang="ru-RU" dirty="0" smtClean="0"/>
              <a:t> обобщенное, опосредованное отражение внешнего мира и его законов, общественно обусловленный процесс познания, наиболее высокий его уровень. Оно имеет последовательно возникающие  в онтогенезе ребенка и затем взаимодействующие наглядно-действенную, наглядно-образную и словесно-логическую формы.</a:t>
            </a:r>
          </a:p>
          <a:p>
            <a:pPr marL="365760" indent="-283464" fontAlgn="auto">
              <a:spcAft>
                <a:spcPts val="0"/>
              </a:spcAft>
              <a:buFont typeface="Wingdings 2"/>
              <a:buChar char=""/>
              <a:defRPr/>
            </a:pPr>
            <a:endParaRPr lang="ru-RU" dirty="0"/>
          </a:p>
        </p:txBody>
      </p:sp>
      <p:pic>
        <p:nvPicPr>
          <p:cNvPr id="4" name="Picture 22" descr="J0232988"/>
          <p:cNvPicPr>
            <a:picLocks noChangeAspect="1" noChangeArrowheads="1"/>
          </p:cNvPicPr>
          <p:nvPr/>
        </p:nvPicPr>
        <p:blipFill>
          <a:blip r:embed="rId2"/>
          <a:srcRect/>
          <a:stretch>
            <a:fillRect/>
          </a:stretch>
        </p:blipFill>
        <p:spPr bwMode="auto">
          <a:xfrm>
            <a:off x="0" y="476250"/>
            <a:ext cx="2016125" cy="19891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183</TotalTime>
  <Words>3379</Words>
  <Application>Microsoft Office PowerPoint</Application>
  <PresentationFormat>Экран (4:3)</PresentationFormat>
  <Paragraphs>122</Paragraphs>
  <Slides>37</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37</vt:i4>
      </vt:variant>
    </vt:vector>
  </HeadingPairs>
  <TitlesOfParts>
    <vt:vector size="39" baseType="lpstr">
      <vt:lpstr>Солнцестояние</vt:lpstr>
      <vt:lpstr>Диаграмма Microsoft Office Excel</vt:lpstr>
      <vt:lpstr>Дидактические игры и упражнения на уроках математики как средство развития мышления школьников 5 класса  с недостатком интеллекта</vt:lpstr>
      <vt:lpstr>Слайд 2</vt:lpstr>
      <vt:lpstr>Слайд 3</vt:lpstr>
      <vt:lpstr>Одним из эффективных средств пробуждения интереса к математике, наряду с другими методами и приемами, является дидактическая игра.  </vt:lpstr>
      <vt:lpstr>Слайд 5</vt:lpstr>
      <vt:lpstr>Слайд 6</vt:lpstr>
      <vt:lpstr>Слайд 7</vt:lpstr>
      <vt:lpstr>Слайд 8</vt:lpstr>
      <vt:lpstr>Слайд 9</vt:lpstr>
      <vt:lpstr>Слайд 10</vt:lpstr>
      <vt:lpstr>Слайд 11</vt:lpstr>
      <vt:lpstr>Дидактическая игра в обучении младших школьников.</vt:lpstr>
      <vt:lpstr>Дидактическая игра </vt:lpstr>
      <vt:lpstr>Классификация дидактических игр</vt:lpstr>
      <vt:lpstr>Требования к организации дидактической игры</vt:lpstr>
      <vt:lpstr>Анализ диагностических данных усвоения знаний и уровня мышления Первый этап  -  организационный. </vt:lpstr>
      <vt:lpstr>Второй этап – практический. </vt:lpstr>
      <vt:lpstr>Анализ  результатов исследования  уровня усвоения знаний,  умений  на конец года Третий этап - заключительный </vt:lpstr>
      <vt:lpstr>Слайд 19</vt:lpstr>
      <vt:lpstr>Для более детального взгляда на динамику развития  детей я составила диаграмму развития мышления и уровня знаний трех  учащихся класса: </vt:lpstr>
      <vt:lpstr>Уровень развития знаний и умений  по математике  </vt:lpstr>
      <vt:lpstr>Слайд 22</vt:lpstr>
      <vt:lpstr>Анализ  влияния  дидактических игр на развитие мышления младших школьников с нарушением  интеллекта </vt:lpstr>
      <vt:lpstr>Слайд 24</vt:lpstr>
      <vt:lpstr>Слайд 25</vt:lpstr>
      <vt:lpstr>Слайд 26</vt:lpstr>
      <vt:lpstr>Слайд 27</vt:lpstr>
      <vt:lpstr>Постановка учителем нестандартных учебных заданий. </vt:lpstr>
      <vt:lpstr> </vt:lpstr>
      <vt:lpstr>Слайд 30</vt:lpstr>
      <vt:lpstr>Слайд 31</vt:lpstr>
      <vt:lpstr>Слайд 32</vt:lpstr>
      <vt:lpstr>Слайд 33</vt:lpstr>
      <vt:lpstr>Приведу примеры дидактических игр на смекалку. </vt:lpstr>
      <vt:lpstr>Дидактические игры и игровые упражнения на уроках математики </vt:lpstr>
      <vt:lpstr>Слайд 36</vt:lpstr>
      <vt:lpstr>Слайд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Применение</dc:title>
  <cp:lastModifiedBy>петровка</cp:lastModifiedBy>
  <cp:revision>32</cp:revision>
  <dcterms:modified xsi:type="dcterms:W3CDTF">2001-12-31T21:15:33Z</dcterms:modified>
</cp:coreProperties>
</file>