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72" r:id="rId2"/>
  </p:sldMasterIdLst>
  <p:notesMasterIdLst>
    <p:notesMasterId r:id="rId18"/>
  </p:notesMasterIdLst>
  <p:sldIdLst>
    <p:sldId id="277" r:id="rId3"/>
    <p:sldId id="270" r:id="rId4"/>
    <p:sldId id="269" r:id="rId5"/>
    <p:sldId id="268" r:id="rId6"/>
    <p:sldId id="267" r:id="rId7"/>
    <p:sldId id="266" r:id="rId8"/>
    <p:sldId id="265" r:id="rId9"/>
    <p:sldId id="264" r:id="rId10"/>
    <p:sldId id="263" r:id="rId11"/>
    <p:sldId id="260" r:id="rId12"/>
    <p:sldId id="261" r:id="rId13"/>
    <p:sldId id="275" r:id="rId14"/>
    <p:sldId id="262" r:id="rId15"/>
    <p:sldId id="276" r:id="rId16"/>
    <p:sldId id="278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52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1CB5517-F815-4F7E-8DFA-0305FDAAE5DD}" type="datetimeFigureOut">
              <a:rPr lang="ru-RU" smtClean="0"/>
              <a:pPr/>
              <a:t>01.01.2002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C6BA810-D459-40A3-B804-08E13743290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Выполнение анимации: ЛКМ по мешочку – появится бочонок;  ЛКМ по бочонку – появится вопрос; ЛКМ по ответу – бочонок переместится на ячейку</a:t>
            </a:r>
            <a:r>
              <a:rPr lang="ru-RU" baseline="0" dirty="0" smtClean="0"/>
              <a:t> с ответом; далее переход на следующий слайд.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6BA810-D459-40A3-B804-08E13743290C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01.01.2002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01.01.2002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01.01.2002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Прямоугольник 22"/>
          <p:cNvSpPr/>
          <p:nvPr/>
        </p:nvSpPr>
        <p:spPr>
          <a:xfrm flipV="1">
            <a:off x="5410182" y="3810000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4" name="Прямоугольник 23"/>
          <p:cNvSpPr/>
          <p:nvPr/>
        </p:nvSpPr>
        <p:spPr>
          <a:xfrm flipV="1">
            <a:off x="5410200" y="3897010"/>
            <a:ext cx="3733801" cy="192024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5" name="Прямоугольник 24"/>
          <p:cNvSpPr/>
          <p:nvPr/>
        </p:nvSpPr>
        <p:spPr>
          <a:xfrm flipV="1">
            <a:off x="5410200" y="4115167"/>
            <a:ext cx="3733801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6" name="Прямоугольник 25"/>
          <p:cNvSpPr/>
          <p:nvPr/>
        </p:nvSpPr>
        <p:spPr>
          <a:xfrm flipV="1">
            <a:off x="5410200" y="4164403"/>
            <a:ext cx="1965960" cy="18288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>
          <a:xfrm flipV="1">
            <a:off x="5410200" y="4199572"/>
            <a:ext cx="1965960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0" name="Скругленный прямоугольник 29"/>
          <p:cNvSpPr/>
          <p:nvPr/>
        </p:nvSpPr>
        <p:spPr bwMode="white">
          <a:xfrm>
            <a:off x="5410200" y="3962400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1" name="Скругленный прямоугольник 30"/>
          <p:cNvSpPr/>
          <p:nvPr/>
        </p:nvSpPr>
        <p:spPr bwMode="white">
          <a:xfrm>
            <a:off x="7376507" y="406098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Прямоугольник 6"/>
          <p:cNvSpPr/>
          <p:nvPr/>
        </p:nvSpPr>
        <p:spPr>
          <a:xfrm>
            <a:off x="1" y="3649662"/>
            <a:ext cx="9144000" cy="244170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0" y="3675527"/>
            <a:ext cx="9144001" cy="14067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414051" y="3643090"/>
            <a:ext cx="2729950" cy="2484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>
          <a:xfrm>
            <a:off x="0" y="0"/>
            <a:ext cx="9144000" cy="370170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2401887"/>
            <a:ext cx="8458200" cy="1470025"/>
          </a:xfrm>
        </p:spPr>
        <p:txBody>
          <a:bodyPr anchor="b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899938"/>
            <a:ext cx="4953000" cy="1752600"/>
          </a:xfrm>
        </p:spPr>
        <p:txBody>
          <a:bodyPr/>
          <a:lstStyle>
            <a:lvl1pPr marL="64008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705600" y="4206240"/>
            <a:ext cx="960120" cy="457200"/>
          </a:xfrm>
        </p:spPr>
        <p:txBody>
          <a:bodyPr/>
          <a:lstStyle/>
          <a:p>
            <a:fld id="{5972A193-D974-4890-BCF6-7BDA5AA783D7}" type="datetimeFigureOut">
              <a:rPr lang="en-US" smtClean="0"/>
              <a:pPr/>
              <a:t>1/1/2002</a:t>
            </a:fld>
            <a:endParaRPr lang="en-US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5410200" y="4205288"/>
            <a:ext cx="1295400" cy="457200"/>
          </a:xfrm>
        </p:spPr>
        <p:txBody>
          <a:bodyPr/>
          <a:lstStyle/>
          <a:p>
            <a:endParaRPr lang="en-US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20088" y="1136"/>
            <a:ext cx="747712" cy="365760"/>
          </a:xfrm>
        </p:spPr>
        <p:txBody>
          <a:bodyPr/>
          <a:lstStyle>
            <a:lvl1pPr algn="r">
              <a:defRPr sz="1800">
                <a:solidFill>
                  <a:schemeClr val="bg1"/>
                </a:solidFill>
              </a:defRPr>
            </a:lvl1pPr>
          </a:lstStyle>
          <a:p>
            <a:fld id="{C8919969-49B9-40AE-8C3B-763BC9DD6F8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72A193-D974-4890-BCF6-7BDA5AA783D7}" type="datetimeFigureOut">
              <a:rPr lang="en-US" smtClean="0"/>
              <a:pPr/>
              <a:t>1/1/2002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919969-49B9-40AE-8C3B-763BC9DD6F8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1981200"/>
            <a:ext cx="7772400" cy="1362075"/>
          </a:xfrm>
        </p:spPr>
        <p:txBody>
          <a:bodyPr anchor="b">
            <a:noAutofit/>
          </a:bodyPr>
          <a:lstStyle>
            <a:lvl1pPr algn="l">
              <a:buNone/>
              <a:defRPr sz="4300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rgbClr val="FFFFFF"/>
                </a:solidFill>
                <a:effectLst>
                  <a:outerShdw blurRad="38100" dist="381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367088"/>
            <a:ext cx="7772400" cy="1509712"/>
          </a:xfrm>
        </p:spPr>
        <p:txBody>
          <a:bodyPr anchor="t"/>
          <a:lstStyle>
            <a:lvl1pPr marL="45720" indent="0">
              <a:buNone/>
              <a:defRPr sz="2100" b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72A193-D974-4890-BCF6-7BDA5AA783D7}" type="datetimeFigureOut">
              <a:rPr lang="en-US" smtClean="0"/>
              <a:pPr/>
              <a:t>1/1/2002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919969-49B9-40AE-8C3B-763BC9DD6F8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72A193-D974-4890-BCF6-7BDA5AA783D7}" type="datetimeFigureOut">
              <a:rPr lang="en-US" smtClean="0"/>
              <a:pPr/>
              <a:t>1/1/2002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919969-49B9-40AE-8C3B-763BC9DD6F8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1143000"/>
            <a:ext cx="8382000" cy="1069848"/>
          </a:xfrm>
        </p:spPr>
        <p:txBody>
          <a:bodyPr anchor="ctr"/>
          <a:lstStyle>
            <a:lvl1pPr>
              <a:defRPr sz="4000" b="0" i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2244970"/>
            <a:ext cx="4041648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21225" y="2244970"/>
            <a:ext cx="4041775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381000" y="2708519"/>
            <a:ext cx="4041648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718304" y="2708519"/>
            <a:ext cx="4041775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6" name="Дата 2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972A193-D974-4890-BCF6-7BDA5AA783D7}" type="datetimeFigureOut">
              <a:rPr lang="en-US" smtClean="0"/>
              <a:pPr/>
              <a:t>1/1/2002</a:t>
            </a:fld>
            <a:endParaRPr lang="en-US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C8919969-49B9-40AE-8C3B-763BC9DD6F8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9848"/>
          </a:xfrm>
        </p:spPr>
        <p:txBody>
          <a:bodyPr anchor="ctr"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6583680" y="612648"/>
            <a:ext cx="957264" cy="457200"/>
          </a:xfrm>
        </p:spPr>
        <p:txBody>
          <a:bodyPr/>
          <a:lstStyle/>
          <a:p>
            <a:fld id="{5972A193-D974-4890-BCF6-7BDA5AA783D7}" type="datetimeFigureOut">
              <a:rPr lang="en-US" smtClean="0"/>
              <a:pPr/>
              <a:t>1/1/2002</a:t>
            </a:fld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5257800" y="612648"/>
            <a:ext cx="1325880" cy="457200"/>
          </a:xfrm>
        </p:spPr>
        <p:txBody>
          <a:bodyPr/>
          <a:lstStyle/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8174736" y="2272"/>
            <a:ext cx="762000" cy="365760"/>
          </a:xfrm>
        </p:spPr>
        <p:txBody>
          <a:bodyPr/>
          <a:lstStyle/>
          <a:p>
            <a:fld id="{C8919969-49B9-40AE-8C3B-763BC9DD6F8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72A193-D974-4890-BCF6-7BDA5AA783D7}" type="datetimeFigureOut">
              <a:rPr lang="en-US" smtClean="0"/>
              <a:pPr/>
              <a:t>1/1/2002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919969-49B9-40AE-8C3B-763BC9DD6F8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53496" y="1101970"/>
            <a:ext cx="3383280" cy="877824"/>
          </a:xfrm>
        </p:spPr>
        <p:txBody>
          <a:bodyPr anchor="b"/>
          <a:lstStyle>
            <a:lvl1pPr algn="l">
              <a:buNone/>
              <a:defRPr sz="18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353496" y="2010727"/>
            <a:ext cx="3383280" cy="4617720"/>
          </a:xfrm>
        </p:spPr>
        <p:txBody>
          <a:bodyPr/>
          <a:lstStyle>
            <a:lvl1pPr marL="9144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152400" y="776287"/>
            <a:ext cx="5102352" cy="58521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72A193-D974-4890-BCF6-7BDA5AA783D7}" type="datetimeFigureOut">
              <a:rPr lang="en-US" smtClean="0"/>
              <a:pPr/>
              <a:t>1/1/2002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919969-49B9-40AE-8C3B-763BC9DD6F8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01.01.2002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40434" y="1109160"/>
            <a:ext cx="586803" cy="4681637"/>
          </a:xfrm>
        </p:spPr>
        <p:txBody>
          <a:bodyPr vert="vert270" lIns="45720" tIns="0" rIns="45720" anchor="t"/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03671" y="1143000"/>
            <a:ext cx="4572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88443" y="3274308"/>
            <a:ext cx="2590800" cy="2516489"/>
          </a:xfrm>
        </p:spPr>
        <p:txBody>
          <a:bodyPr lIns="0" tIns="0" rIns="4572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72A193-D974-4890-BCF6-7BDA5AA783D7}" type="datetimeFigureOut">
              <a:rPr lang="en-US" smtClean="0"/>
              <a:pPr/>
              <a:t>1/1/2002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919969-49B9-40AE-8C3B-763BC9DD6F8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72A193-D974-4890-BCF6-7BDA5AA783D7}" type="datetimeFigureOut">
              <a:rPr lang="en-US" smtClean="0"/>
              <a:pPr/>
              <a:t>1/1/2002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919969-49B9-40AE-8C3B-763BC9DD6F8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1143000"/>
            <a:ext cx="1905000" cy="5486400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143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72A193-D974-4890-BCF6-7BDA5AA783D7}" type="datetimeFigureOut">
              <a:rPr lang="en-US" smtClean="0"/>
              <a:pPr/>
              <a:t>1/1/2002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919969-49B9-40AE-8C3B-763BC9DD6F8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01.01.2002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01.01.2002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01.01.2002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01.01.2002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01.01.2002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01.01.2002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01.01.2002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01.01.2002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Прямоугольник 27"/>
          <p:cNvSpPr/>
          <p:nvPr/>
        </p:nvSpPr>
        <p:spPr>
          <a:xfrm>
            <a:off x="1" y="366818"/>
            <a:ext cx="9144000" cy="8440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Прямоугольник 28"/>
          <p:cNvSpPr/>
          <p:nvPr/>
        </p:nvSpPr>
        <p:spPr>
          <a:xfrm>
            <a:off x="0" y="-1"/>
            <a:ext cx="9144000" cy="310663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0" name="Прямоугольник 29"/>
          <p:cNvSpPr/>
          <p:nvPr/>
        </p:nvSpPr>
        <p:spPr>
          <a:xfrm>
            <a:off x="0" y="308276"/>
            <a:ext cx="9144001" cy="91441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1" name="Прямоугольник 30"/>
          <p:cNvSpPr/>
          <p:nvPr/>
        </p:nvSpPr>
        <p:spPr>
          <a:xfrm flipV="1">
            <a:off x="5410182" y="360246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Прямоугольник 31"/>
          <p:cNvSpPr/>
          <p:nvPr/>
        </p:nvSpPr>
        <p:spPr>
          <a:xfrm flipV="1">
            <a:off x="5410200" y="440112"/>
            <a:ext cx="3733801" cy="18003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3" name="Скругленный прямоугольник 32"/>
          <p:cNvSpPr/>
          <p:nvPr/>
        </p:nvSpPr>
        <p:spPr bwMode="white">
          <a:xfrm>
            <a:off x="5407339" y="497504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4" name="Скругленный прямоугольник 33"/>
          <p:cNvSpPr/>
          <p:nvPr/>
        </p:nvSpPr>
        <p:spPr bwMode="white">
          <a:xfrm>
            <a:off x="7373646" y="58894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5" name="Прямоугольник 34"/>
          <p:cNvSpPr/>
          <p:nvPr/>
        </p:nvSpPr>
        <p:spPr bwMode="invGray">
          <a:xfrm>
            <a:off x="9084966" y="-2001"/>
            <a:ext cx="57626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6" name="Прямоугольник 35"/>
          <p:cNvSpPr/>
          <p:nvPr/>
        </p:nvSpPr>
        <p:spPr bwMode="invGray">
          <a:xfrm>
            <a:off x="9044481" y="-2001"/>
            <a:ext cx="27432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7" name="Прямоугольник 36"/>
          <p:cNvSpPr/>
          <p:nvPr/>
        </p:nvSpPr>
        <p:spPr bwMode="invGray">
          <a:xfrm>
            <a:off x="9025428" y="-2001"/>
            <a:ext cx="9144" cy="621792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8" name="Прямоугольник 37"/>
          <p:cNvSpPr/>
          <p:nvPr/>
        </p:nvSpPr>
        <p:spPr bwMode="invGray">
          <a:xfrm>
            <a:off x="8975423" y="-2001"/>
            <a:ext cx="27432" cy="621792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9" name="Прямоугольник 38"/>
          <p:cNvSpPr/>
          <p:nvPr/>
        </p:nvSpPr>
        <p:spPr bwMode="invGray">
          <a:xfrm>
            <a:off x="8915677" y="380"/>
            <a:ext cx="54864" cy="585216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0" name="Прямоугольник 39"/>
          <p:cNvSpPr/>
          <p:nvPr/>
        </p:nvSpPr>
        <p:spPr bwMode="invGray">
          <a:xfrm>
            <a:off x="8873475" y="380"/>
            <a:ext cx="9144" cy="585216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68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2249424"/>
            <a:ext cx="8229600" cy="432511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586536" y="612648"/>
            <a:ext cx="957264" cy="45720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01.01.2002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5257800" y="612648"/>
            <a:ext cx="1325880" cy="45720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74736" y="2272"/>
            <a:ext cx="762000" cy="365760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800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65760" indent="-256032" algn="l" rtl="0" eaLnBrk="1" latinLnBrk="0" hangingPunct="1">
        <a:spcBef>
          <a:spcPts val="300"/>
        </a:spcBef>
        <a:buClr>
          <a:schemeClr val="accent3"/>
        </a:buClr>
        <a:buFont typeface="Georgia"/>
        <a:buChar char="•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8368" indent="-246888" algn="l" rtl="0" eaLnBrk="1" latinLnBrk="0" hangingPunct="1">
        <a:spcBef>
          <a:spcPts val="300"/>
        </a:spcBef>
        <a:buClr>
          <a:schemeClr val="accent2"/>
        </a:buClr>
        <a:buFont typeface="Georgia"/>
        <a:buChar char="▫"/>
        <a:defRPr kumimoji="0"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3544" indent="-219456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576" indent="-201168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8988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2000" kern="1200">
          <a:solidFill>
            <a:schemeClr val="accent3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8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8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formfarm.ru/images/uploads/1213708430-loto_pac.jpg" TargetMode="External"/><Relationship Id="rId2" Type="http://schemas.openxmlformats.org/officeDocument/2006/relationships/hyperlink" Target="http://www.france-cei.com/catalog/images/Loto11.jpg" TargetMode="Externa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4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Loto11.jpg"/>
          <p:cNvPicPr>
            <a:picLocks noChangeAspect="1"/>
          </p:cNvPicPr>
          <p:nvPr/>
        </p:nvPicPr>
        <p:blipFill>
          <a:blip r:embed="rId2"/>
          <a:srcRect t="3151" b="4412"/>
          <a:stretch>
            <a:fillRect/>
          </a:stretch>
        </p:blipFill>
        <p:spPr>
          <a:xfrm>
            <a:off x="-1" y="0"/>
            <a:ext cx="9273851" cy="6858000"/>
          </a:xfrm>
          <a:prstGeom prst="rect">
            <a:avLst/>
          </a:prstGeom>
        </p:spPr>
      </p:pic>
      <p:grpSp>
        <p:nvGrpSpPr>
          <p:cNvPr id="5" name="Группа 4"/>
          <p:cNvGrpSpPr/>
          <p:nvPr/>
        </p:nvGrpSpPr>
        <p:grpSpPr>
          <a:xfrm>
            <a:off x="1285852" y="285728"/>
            <a:ext cx="2428892" cy="2143140"/>
            <a:chOff x="1694686" y="714356"/>
            <a:chExt cx="2104681" cy="1809540"/>
          </a:xfrm>
        </p:grpSpPr>
        <p:sp>
          <p:nvSpPr>
            <p:cNvPr id="4" name="Прямоугольник 3"/>
            <p:cNvSpPr/>
            <p:nvPr/>
          </p:nvSpPr>
          <p:spPr>
            <a:xfrm>
              <a:off x="1714480" y="714356"/>
              <a:ext cx="1928826" cy="1428760"/>
            </a:xfrm>
            <a:prstGeom prst="rect">
              <a:avLst/>
            </a:prstGeom>
            <a:solidFill>
              <a:srgbClr val="C0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scene3d>
                <a:camera prst="orthographicFront"/>
                <a:lightRig rig="flat" dir="tl">
                  <a:rot lat="0" lon="0" rev="6600000"/>
                </a:lightRig>
              </a:scene3d>
              <a:sp3d extrusionH="25400" contourW="8890">
                <a:bevelT w="38100" h="31750"/>
                <a:contourClr>
                  <a:schemeClr val="accent2">
                    <a:shade val="75000"/>
                  </a:schemeClr>
                </a:contourClr>
              </a:sp3d>
            </a:bodyPr>
            <a:lstStyle/>
            <a:p>
              <a:pPr algn="ctr"/>
              <a:endParaRPr lang="ru-RU" b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endParaRPr>
            </a:p>
          </p:txBody>
        </p:sp>
        <p:sp>
          <p:nvSpPr>
            <p:cNvPr id="3" name="Прямоугольник 2"/>
            <p:cNvSpPr/>
            <p:nvPr/>
          </p:nvSpPr>
          <p:spPr>
            <a:xfrm rot="21091947">
              <a:off x="1694686" y="1666640"/>
              <a:ext cx="2104681" cy="857256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prstTxWarp prst="textArchUp">
                <a:avLst/>
              </a:prstTxWarp>
              <a:spAutoFit/>
              <a:scene3d>
                <a:camera prst="orthographicFront">
                  <a:rot lat="0" lon="0" rev="0"/>
                </a:camera>
                <a:lightRig rig="glow" dir="t">
                  <a:rot lat="0" lon="0" rev="3600000"/>
                </a:lightRig>
              </a:scene3d>
              <a:sp3d prstMaterial="softEdge">
                <a:bevelT w="29210" h="16510"/>
                <a:contourClr>
                  <a:schemeClr val="accent4">
                    <a:alpha val="95000"/>
                  </a:schemeClr>
                </a:contourClr>
              </a:sp3d>
            </a:bodyPr>
            <a:lstStyle/>
            <a:p>
              <a:pPr algn="ctr"/>
              <a:r>
                <a:rPr lang="ru-RU" sz="3200" b="1" dirty="0" smtClean="0">
                  <a:ln>
                    <a:prstDash val="solid"/>
                  </a:ln>
                  <a:gradFill rotWithShape="1">
                    <a:gsLst>
                      <a:gs pos="0">
                        <a:schemeClr val="accent4">
                          <a:tint val="70000"/>
                          <a:satMod val="200000"/>
                        </a:schemeClr>
                      </a:gs>
                      <a:gs pos="40000">
                        <a:schemeClr val="accent4">
                          <a:tint val="90000"/>
                          <a:satMod val="130000"/>
                        </a:schemeClr>
                      </a:gs>
                      <a:gs pos="50000">
                        <a:schemeClr val="accent4">
                          <a:tint val="90000"/>
                          <a:satMod val="130000"/>
                        </a:schemeClr>
                      </a:gs>
                      <a:gs pos="68000">
                        <a:schemeClr val="accent4">
                          <a:tint val="90000"/>
                          <a:satMod val="130000"/>
                        </a:schemeClr>
                      </a:gs>
                      <a:gs pos="100000">
                        <a:schemeClr val="accent4">
                          <a:tint val="70000"/>
                          <a:satMod val="200000"/>
                        </a:schemeClr>
                      </a:gs>
                    </a:gsLst>
                    <a:lin ang="5400000"/>
                  </a:gradFill>
                  <a:effectLst>
                    <a:outerShdw blurRad="88000" dist="50800" dir="5040000" algn="tl">
                      <a:schemeClr val="accent4">
                        <a:tint val="80000"/>
                        <a:satMod val="250000"/>
                        <a:alpha val="45000"/>
                      </a:schemeClr>
                    </a:outerShdw>
                  </a:effectLst>
                </a:rPr>
                <a:t>МАТЕМА -</a:t>
              </a:r>
            </a:p>
            <a:p>
              <a:pPr algn="ctr"/>
              <a:r>
                <a:rPr lang="ru-RU" sz="3200" b="1" dirty="0" smtClean="0">
                  <a:ln>
                    <a:prstDash val="solid"/>
                  </a:ln>
                  <a:gradFill rotWithShape="1">
                    <a:gsLst>
                      <a:gs pos="0">
                        <a:schemeClr val="accent4">
                          <a:tint val="70000"/>
                          <a:satMod val="200000"/>
                        </a:schemeClr>
                      </a:gs>
                      <a:gs pos="40000">
                        <a:schemeClr val="accent4">
                          <a:tint val="90000"/>
                          <a:satMod val="130000"/>
                        </a:schemeClr>
                      </a:gs>
                      <a:gs pos="50000">
                        <a:schemeClr val="accent4">
                          <a:tint val="90000"/>
                          <a:satMod val="130000"/>
                        </a:schemeClr>
                      </a:gs>
                      <a:gs pos="68000">
                        <a:schemeClr val="accent4">
                          <a:tint val="90000"/>
                          <a:satMod val="130000"/>
                        </a:schemeClr>
                      </a:gs>
                      <a:gs pos="100000">
                        <a:schemeClr val="accent4">
                          <a:tint val="70000"/>
                          <a:satMod val="200000"/>
                        </a:schemeClr>
                      </a:gs>
                    </a:gsLst>
                    <a:lin ang="5400000"/>
                  </a:gradFill>
                  <a:effectLst>
                    <a:outerShdw blurRad="88000" dist="50800" dir="5040000" algn="tl">
                      <a:schemeClr val="accent4">
                        <a:tint val="80000"/>
                        <a:satMod val="250000"/>
                        <a:alpha val="45000"/>
                      </a:schemeClr>
                    </a:outerShdw>
                  </a:effectLst>
                </a:rPr>
                <a:t>ТИЧЕСКОЕ</a:t>
              </a:r>
              <a:endParaRPr lang="ru-RU" sz="3200" b="1" dirty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endParaRPr>
            </a:p>
          </p:txBody>
        </p:sp>
      </p:grpSp>
      <p:sp>
        <p:nvSpPr>
          <p:cNvPr id="6" name="Подзаголовок 11"/>
          <p:cNvSpPr txBox="1">
            <a:spLocks/>
          </p:cNvSpPr>
          <p:nvPr/>
        </p:nvSpPr>
        <p:spPr>
          <a:xfrm>
            <a:off x="571472" y="4429132"/>
            <a:ext cx="3714776" cy="1714512"/>
          </a:xfrm>
          <a:prstGeom prst="rect">
            <a:avLst/>
          </a:prstGeom>
          <a:solidFill>
            <a:schemeClr val="bg1"/>
          </a:solidFill>
          <a:ln>
            <a:solidFill>
              <a:schemeClr val="accent1">
                <a:lumMod val="75000"/>
              </a:schemeClr>
            </a:solidFill>
          </a:ln>
        </p:spPr>
        <p:txBody>
          <a:bodyPr>
            <a:normAutofit/>
          </a:bodyPr>
          <a:lstStyle/>
          <a:p>
            <a:r>
              <a:rPr lang="ru-RU" sz="2000" dirty="0" smtClean="0">
                <a:solidFill>
                  <a:schemeClr val="tx2"/>
                </a:solidFill>
                <a:latin typeface="Monotype Corsiva" pitchFamily="66" charset="0"/>
              </a:rPr>
              <a:t>Выполнил а учитель  математики А.Е. Мацнева</a:t>
            </a:r>
          </a:p>
          <a:p>
            <a:r>
              <a:rPr lang="ru-RU" sz="2000" dirty="0" smtClean="0">
                <a:solidFill>
                  <a:schemeClr val="tx2"/>
                </a:solidFill>
                <a:latin typeface="Monotype Corsiva" pitchFamily="66" charset="0"/>
              </a:rPr>
              <a:t>МКОУ «Нижнедевицкая              СОШ  с  </a:t>
            </a:r>
            <a:r>
              <a:rPr lang="ru-RU" sz="2000" dirty="0" smtClean="0">
                <a:solidFill>
                  <a:schemeClr val="tx2"/>
                </a:solidFill>
                <a:latin typeface="Monotype Corsiva" pitchFamily="66" charset="0"/>
              </a:rPr>
              <a:t>УИОП»</a:t>
            </a:r>
            <a:endParaRPr lang="ru-RU" sz="2000" dirty="0">
              <a:solidFill>
                <a:schemeClr val="tx2"/>
              </a:solidFill>
              <a:latin typeface="Monotype Corsiva" pitchFamily="66" charset="0"/>
            </a:endParaRPr>
          </a:p>
        </p:txBody>
      </p:sp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3571868" y="3299979"/>
            <a:ext cx="3714776" cy="1015663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1" u="none" strike="noStrike" cap="none" normalizeH="0" baseline="0" dirty="0" smtClean="0">
                <a:ln>
                  <a:noFill/>
                </a:ln>
                <a:effectLst/>
                <a:ea typeface="Times New Roman" pitchFamily="18" charset="0"/>
                <a:cs typeface="Times New Roman" pitchFamily="18" charset="0"/>
              </a:rPr>
              <a:t>Тема:   «Уравнения.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1" u="none" strike="noStrike" cap="none" normalizeH="0" baseline="0" dirty="0" smtClean="0">
                <a:ln>
                  <a:noFill/>
                </a:ln>
                <a:effectLst/>
                <a:ea typeface="Times New Roman" pitchFamily="18" charset="0"/>
                <a:cs typeface="Times New Roman" pitchFamily="18" charset="0"/>
              </a:rPr>
              <a:t> Свойства сложения и</a:t>
            </a:r>
            <a:endParaRPr kumimoji="0" lang="ru-RU" sz="2000" b="1" i="0" u="none" strike="noStrike" cap="none" normalizeH="0" baseline="0" dirty="0" smtClean="0">
              <a:ln>
                <a:noFill/>
              </a:ln>
              <a:effectLst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1" u="none" strike="noStrike" cap="none" normalizeH="0" baseline="0" dirty="0" smtClean="0">
                <a:ln>
                  <a:noFill/>
                </a:ln>
                <a:effectLst/>
                <a:ea typeface="Times New Roman" pitchFamily="18" charset="0"/>
                <a:cs typeface="Times New Roman" pitchFamily="18" charset="0"/>
              </a:rPr>
              <a:t>        умножения» ( 5 класс )</a:t>
            </a:r>
            <a:endParaRPr kumimoji="0" lang="ru-RU" sz="2000" b="1" i="0" u="none" strike="noStrike" cap="none" normalizeH="0" baseline="0" dirty="0" smtClean="0">
              <a:ln>
                <a:noFill/>
              </a:ln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" name="Таблица 15"/>
          <p:cNvGraphicFramePr>
            <a:graphicFrameLocks noGrp="1"/>
          </p:cNvGraphicFramePr>
          <p:nvPr/>
        </p:nvGraphicFramePr>
        <p:xfrm>
          <a:off x="2428860" y="4300111"/>
          <a:ext cx="2161000" cy="20421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161000"/>
              </a:tblGrid>
              <a:tr h="1178727">
                <a:tc>
                  <a:txBody>
                    <a:bodyPr/>
                    <a:lstStyle/>
                    <a:p>
                      <a:pPr algn="ctr"/>
                      <a:r>
                        <a:rPr lang="en-US" sz="3200" b="1" i="1" baseline="0" dirty="0" smtClean="0"/>
                        <a:t>a + (b + c) =</a:t>
                      </a:r>
                    </a:p>
                    <a:p>
                      <a:pPr algn="ctr"/>
                      <a:r>
                        <a:rPr lang="en-US" sz="3200" b="1" i="1" baseline="0" dirty="0" smtClean="0"/>
                        <a:t>(a + b) + c</a:t>
                      </a:r>
                      <a:endParaRPr lang="ru-RU" sz="3200" b="1" i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271865" y="1714488"/>
          <a:ext cx="2161000" cy="1178727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161000"/>
              </a:tblGrid>
              <a:tr h="1178727">
                <a:tc>
                  <a:txBody>
                    <a:bodyPr/>
                    <a:lstStyle/>
                    <a:p>
                      <a:r>
                        <a:rPr lang="ru-RU" sz="2400" b="1" dirty="0" smtClean="0"/>
                        <a:t>    слагаемое</a:t>
                      </a:r>
                      <a:endParaRPr lang="ru-RU" sz="2400" b="1" dirty="0"/>
                    </a:p>
                  </a:txBody>
                  <a:tcPr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2428860" y="1714488"/>
          <a:ext cx="2161000" cy="11887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161000"/>
              </a:tblGrid>
              <a:tr h="1123771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частное умножить на делитель</a:t>
                      </a:r>
                      <a:endParaRPr lang="ru-RU" sz="2400" b="1" dirty="0"/>
                    </a:p>
                  </a:txBody>
                  <a:tcPr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4572000" y="1714488"/>
          <a:ext cx="2161000" cy="1178727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161000"/>
              </a:tblGrid>
              <a:tr h="1178727">
                <a:tc>
                  <a:txBody>
                    <a:bodyPr/>
                    <a:lstStyle/>
                    <a:p>
                      <a:pPr algn="ctr"/>
                      <a:r>
                        <a:rPr lang="en-US" sz="3200" b="1" dirty="0" smtClean="0">
                          <a:latin typeface="Adobe Garamond Pro" pitchFamily="18" charset="0"/>
                        </a:rPr>
                        <a:t>0</a:t>
                      </a:r>
                      <a:endParaRPr lang="ru-RU" sz="3200" b="1" dirty="0"/>
                    </a:p>
                  </a:txBody>
                  <a:tcPr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9" name="Таблица 8"/>
          <p:cNvGraphicFramePr>
            <a:graphicFrameLocks noGrp="1"/>
          </p:cNvGraphicFramePr>
          <p:nvPr/>
        </p:nvGraphicFramePr>
        <p:xfrm>
          <a:off x="6728995" y="1714488"/>
          <a:ext cx="2161000" cy="1178727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161000"/>
              </a:tblGrid>
              <a:tr h="1178727"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 smtClean="0">
                          <a:latin typeface="Adobe Garamond Pro" pitchFamily="18" charset="0"/>
                        </a:rPr>
                        <a:t>49</a:t>
                      </a:r>
                      <a:endParaRPr lang="ru-RU" sz="2800" b="1" dirty="0"/>
                    </a:p>
                  </a:txBody>
                  <a:tcPr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0" name="Таблица 9"/>
          <p:cNvGraphicFramePr>
            <a:graphicFrameLocks noGrp="1"/>
          </p:cNvGraphicFramePr>
          <p:nvPr/>
        </p:nvGraphicFramePr>
        <p:xfrm>
          <a:off x="6728995" y="2857496"/>
          <a:ext cx="2161000" cy="1178727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161000"/>
              </a:tblGrid>
              <a:tr h="1178727">
                <a:tc>
                  <a:txBody>
                    <a:bodyPr/>
                    <a:lstStyle/>
                    <a:p>
                      <a:pPr algn="ctr"/>
                      <a:r>
                        <a:rPr lang="en-US" sz="3200" b="1" i="1" dirty="0" err="1" smtClean="0"/>
                        <a:t>a+b</a:t>
                      </a:r>
                      <a:r>
                        <a:rPr lang="en-US" sz="3200" b="1" i="1" dirty="0" smtClean="0"/>
                        <a:t>=</a:t>
                      </a:r>
                      <a:r>
                        <a:rPr lang="en-US" sz="3200" b="1" i="1" dirty="0" err="1" smtClean="0"/>
                        <a:t>b+a</a:t>
                      </a:r>
                      <a:endParaRPr lang="ru-RU" sz="3200" b="1" i="1" dirty="0"/>
                    </a:p>
                  </a:txBody>
                  <a:tcPr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3" name="Таблица 12"/>
          <p:cNvGraphicFramePr>
            <a:graphicFrameLocks noGrp="1"/>
          </p:cNvGraphicFramePr>
          <p:nvPr/>
        </p:nvGraphicFramePr>
        <p:xfrm>
          <a:off x="2415005" y="2857496"/>
          <a:ext cx="2161000" cy="1178727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161000"/>
              </a:tblGrid>
              <a:tr h="1178727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вычитаемое</a:t>
                      </a:r>
                      <a:endParaRPr lang="ru-RU" sz="2400" b="1" dirty="0"/>
                    </a:p>
                  </a:txBody>
                  <a:tcPr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4" name="Таблица 13"/>
          <p:cNvGraphicFramePr>
            <a:graphicFrameLocks noGrp="1"/>
          </p:cNvGraphicFramePr>
          <p:nvPr/>
        </p:nvGraphicFramePr>
        <p:xfrm>
          <a:off x="271865" y="2857496"/>
          <a:ext cx="2161000" cy="1178727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161000"/>
              </a:tblGrid>
              <a:tr h="1178727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1" name="Таблица 10"/>
          <p:cNvGraphicFramePr>
            <a:graphicFrameLocks noGrp="1"/>
          </p:cNvGraphicFramePr>
          <p:nvPr/>
        </p:nvGraphicFramePr>
        <p:xfrm>
          <a:off x="4572000" y="2857496"/>
          <a:ext cx="2161000" cy="1178727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161000"/>
              </a:tblGrid>
              <a:tr h="1178727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5" name="Таблица 14"/>
          <p:cNvGraphicFramePr>
            <a:graphicFrameLocks noGrp="1"/>
          </p:cNvGraphicFramePr>
          <p:nvPr/>
        </p:nvGraphicFramePr>
        <p:xfrm>
          <a:off x="269702" y="4300111"/>
          <a:ext cx="2161000" cy="1178727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161000"/>
              </a:tblGrid>
              <a:tr h="1178727">
                <a:tc>
                  <a:txBody>
                    <a:bodyPr/>
                    <a:lstStyle/>
                    <a:p>
                      <a:pPr algn="ctr"/>
                      <a:r>
                        <a:rPr lang="en-US" sz="3200" b="1" dirty="0" smtClean="0">
                          <a:latin typeface="Adobe Caslon Pro Bold" pitchFamily="18" charset="0"/>
                        </a:rPr>
                        <a:t>120</a:t>
                      </a:r>
                      <a:endParaRPr lang="ru-RU" sz="32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7" name="Таблица 16"/>
          <p:cNvGraphicFramePr>
            <a:graphicFrameLocks noGrp="1"/>
          </p:cNvGraphicFramePr>
          <p:nvPr/>
        </p:nvGraphicFramePr>
        <p:xfrm>
          <a:off x="4585855" y="4300111"/>
          <a:ext cx="2161000" cy="1178727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161000"/>
              </a:tblGrid>
              <a:tr h="1178727"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err="1" smtClean="0"/>
                        <a:t>х</a:t>
                      </a:r>
                      <a:endParaRPr lang="ru-RU" sz="32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8" name="Таблица 17"/>
          <p:cNvGraphicFramePr>
            <a:graphicFrameLocks noGrp="1"/>
          </p:cNvGraphicFramePr>
          <p:nvPr/>
        </p:nvGraphicFramePr>
        <p:xfrm>
          <a:off x="6742850" y="4300111"/>
          <a:ext cx="2161000" cy="11887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161000"/>
              </a:tblGrid>
              <a:tr h="1178727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делимое</a:t>
                      </a:r>
                      <a:r>
                        <a:rPr lang="ru-RU" sz="2400" b="1" baseline="0" dirty="0" smtClean="0"/>
                        <a:t> разделить на частное</a:t>
                      </a:r>
                      <a:endParaRPr lang="ru-RU" sz="24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9" name="Таблица 18"/>
          <p:cNvGraphicFramePr>
            <a:graphicFrameLocks noGrp="1"/>
          </p:cNvGraphicFramePr>
          <p:nvPr/>
        </p:nvGraphicFramePr>
        <p:xfrm>
          <a:off x="269702" y="5472992"/>
          <a:ext cx="2161000" cy="1178727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161000"/>
              </a:tblGrid>
              <a:tr h="1178727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уменьшаемое</a:t>
                      </a:r>
                      <a:endParaRPr lang="ru-RU" sz="24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2" name="Таблица 21"/>
          <p:cNvGraphicFramePr>
            <a:graphicFrameLocks noGrp="1"/>
          </p:cNvGraphicFramePr>
          <p:nvPr/>
        </p:nvGraphicFramePr>
        <p:xfrm>
          <a:off x="6742850" y="5472992"/>
          <a:ext cx="2161000" cy="1178727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161000"/>
              </a:tblGrid>
              <a:tr h="1178727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0" name="Таблица 19"/>
          <p:cNvGraphicFramePr>
            <a:graphicFrameLocks noGrp="1"/>
          </p:cNvGraphicFramePr>
          <p:nvPr/>
        </p:nvGraphicFramePr>
        <p:xfrm>
          <a:off x="4585855" y="5472992"/>
          <a:ext cx="2161000" cy="1178727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161000"/>
              </a:tblGrid>
              <a:tr h="1178727">
                <a:tc>
                  <a:txBody>
                    <a:bodyPr/>
                    <a:lstStyle/>
                    <a:p>
                      <a:pPr algn="ctr"/>
                      <a:r>
                        <a:rPr lang="en-US" sz="3200" b="1" i="1" baseline="0" dirty="0" smtClean="0"/>
                        <a:t>a ·</a:t>
                      </a:r>
                      <a:r>
                        <a:rPr lang="en-US" sz="3200" b="1" i="1" dirty="0" smtClean="0"/>
                        <a:t> b = b · a</a:t>
                      </a:r>
                      <a:endParaRPr lang="ru-RU" sz="3200" b="1" i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1" name="Таблица 20"/>
          <p:cNvGraphicFramePr>
            <a:graphicFrameLocks noGrp="1"/>
          </p:cNvGraphicFramePr>
          <p:nvPr/>
        </p:nvGraphicFramePr>
        <p:xfrm>
          <a:off x="2428860" y="5472992"/>
          <a:ext cx="2161000" cy="1178727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161000"/>
              </a:tblGrid>
              <a:tr h="1178727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grpSp>
        <p:nvGrpSpPr>
          <p:cNvPr id="23" name="Группа 104"/>
          <p:cNvGrpSpPr/>
          <p:nvPr/>
        </p:nvGrpSpPr>
        <p:grpSpPr>
          <a:xfrm>
            <a:off x="7929586" y="214290"/>
            <a:ext cx="928694" cy="1214446"/>
            <a:chOff x="7858148" y="214290"/>
            <a:chExt cx="928694" cy="1214446"/>
          </a:xfrm>
        </p:grpSpPr>
        <p:grpSp>
          <p:nvGrpSpPr>
            <p:cNvPr id="24" name="Группа 15"/>
            <p:cNvGrpSpPr/>
            <p:nvPr/>
          </p:nvGrpSpPr>
          <p:grpSpPr>
            <a:xfrm>
              <a:off x="7858148" y="214290"/>
              <a:ext cx="928694" cy="1214446"/>
              <a:chOff x="7929586" y="214290"/>
              <a:chExt cx="928694" cy="1214446"/>
            </a:xfrm>
          </p:grpSpPr>
          <p:sp>
            <p:nvSpPr>
              <p:cNvPr id="26" name="Цилиндр 25"/>
              <p:cNvSpPr/>
              <p:nvPr/>
            </p:nvSpPr>
            <p:spPr>
              <a:xfrm>
                <a:off x="7929586" y="214290"/>
                <a:ext cx="928694" cy="1214446"/>
              </a:xfrm>
              <a:prstGeom prst="can">
                <a:avLst>
                  <a:gd name="adj" fmla="val 56735"/>
                </a:avLst>
              </a:prstGeom>
              <a:solidFill>
                <a:schemeClr val="accent4">
                  <a:lumMod val="40000"/>
                  <a:lumOff val="60000"/>
                </a:schemeClr>
              </a:solidFill>
              <a:ln w="28575">
                <a:solidFill>
                  <a:schemeClr val="accent2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t"/>
              <a:lstStyle/>
              <a:p>
                <a:pPr algn="ctr"/>
                <a:endParaRPr lang="ru-RU" sz="2400" b="1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27" name="Дуга 26"/>
              <p:cNvSpPr/>
              <p:nvPr/>
            </p:nvSpPr>
            <p:spPr>
              <a:xfrm rot="10800000">
                <a:off x="7929586" y="472332"/>
                <a:ext cx="928694" cy="500066"/>
              </a:xfrm>
              <a:prstGeom prst="arc">
                <a:avLst>
                  <a:gd name="adj1" fmla="val 10955958"/>
                  <a:gd name="adj2" fmla="val 21157980"/>
                </a:avLst>
              </a:prstGeom>
              <a:ln>
                <a:solidFill>
                  <a:schemeClr val="accent2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28" name="Дуга 27"/>
              <p:cNvSpPr/>
              <p:nvPr/>
            </p:nvSpPr>
            <p:spPr>
              <a:xfrm rot="10800000">
                <a:off x="7929586" y="642918"/>
                <a:ext cx="928694" cy="500066"/>
              </a:xfrm>
              <a:prstGeom prst="arc">
                <a:avLst>
                  <a:gd name="adj1" fmla="val 10955958"/>
                  <a:gd name="adj2" fmla="val 21157980"/>
                </a:avLst>
              </a:prstGeom>
              <a:ln>
                <a:solidFill>
                  <a:schemeClr val="accent2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25" name="TextBox 24"/>
            <p:cNvSpPr txBox="1"/>
            <p:nvPr/>
          </p:nvSpPr>
          <p:spPr>
            <a:xfrm>
              <a:off x="7929586" y="214290"/>
              <a:ext cx="78581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3200" b="1" dirty="0" smtClean="0">
                  <a:solidFill>
                    <a:schemeClr val="accent2">
                      <a:lumMod val="50000"/>
                    </a:schemeClr>
                  </a:solidFill>
                  <a:latin typeface="Adobe Garamond Pro" pitchFamily="18" charset="0"/>
                </a:rPr>
                <a:t>10</a:t>
              </a:r>
              <a:endParaRPr lang="ru-RU" sz="3200" b="1" dirty="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</p:grpSp>
      <p:sp>
        <p:nvSpPr>
          <p:cNvPr id="29" name="TextBox 28"/>
          <p:cNvSpPr txBox="1"/>
          <p:nvPr/>
        </p:nvSpPr>
        <p:spPr>
          <a:xfrm>
            <a:off x="2071670" y="428604"/>
            <a:ext cx="5544454" cy="892552"/>
          </a:xfrm>
          <a:prstGeom prst="rect">
            <a:avLst/>
          </a:prstGeom>
          <a:solidFill>
            <a:srgbClr val="E7D7B7"/>
          </a:solidFill>
          <a:ln w="28575"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400" b="1" dirty="0" smtClean="0"/>
              <a:t> </a:t>
            </a:r>
            <a:r>
              <a:rPr lang="ru-RU" sz="2400" b="1" dirty="0" smtClean="0"/>
              <a:t>Продолжите утверждение: «Чтобы найти неизвестный делитель, надо …»</a:t>
            </a:r>
            <a:r>
              <a:rPr lang="ru-RU" sz="2800" b="1" dirty="0" smtClean="0"/>
              <a:t>    </a:t>
            </a:r>
            <a:endParaRPr lang="en-US" sz="2800" b="1" dirty="0" smtClean="0"/>
          </a:p>
        </p:txBody>
      </p:sp>
      <p:pic>
        <p:nvPicPr>
          <p:cNvPr id="30" name="Рисунок 29" descr="1213708430-loto_pac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0000" contrast="30000"/>
          </a:blip>
          <a:stretch>
            <a:fillRect/>
          </a:stretch>
        </p:blipFill>
        <p:spPr>
          <a:xfrm>
            <a:off x="0" y="142852"/>
            <a:ext cx="2047864" cy="1360752"/>
          </a:xfrm>
          <a:prstGeom prst="rect">
            <a:avLst/>
          </a:prstGeom>
        </p:spPr>
      </p:pic>
      <p:sp>
        <p:nvSpPr>
          <p:cNvPr id="31" name="Управляющая кнопка: далее 30">
            <a:hlinkClick r:id="" action="ppaction://hlinkshowjump?jump=nextslide" highlightClick="1"/>
          </p:cNvPr>
          <p:cNvSpPr/>
          <p:nvPr/>
        </p:nvSpPr>
        <p:spPr>
          <a:xfrm>
            <a:off x="8358214" y="6215082"/>
            <a:ext cx="785786" cy="642918"/>
          </a:xfrm>
          <a:prstGeom prst="actionButtonForwardNex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4.07407E-6 L -0.01632 0.57986 " pathEditMode="relative" rAng="0" ptsTypes="AA">
                                      <p:cBhvr>
                                        <p:cTn id="2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" y="29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35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0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</p:childTnLst>
        </p:cTn>
      </p:par>
    </p:tnLst>
    <p:bldLst>
      <p:bldP spid="29" grpId="0" animBg="1"/>
      <p:bldP spid="3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" name="Таблица 15"/>
          <p:cNvGraphicFramePr>
            <a:graphicFrameLocks noGrp="1"/>
          </p:cNvGraphicFramePr>
          <p:nvPr/>
        </p:nvGraphicFramePr>
        <p:xfrm>
          <a:off x="2428860" y="4286256"/>
          <a:ext cx="2161000" cy="20421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161000"/>
              </a:tblGrid>
              <a:tr h="1178727">
                <a:tc>
                  <a:txBody>
                    <a:bodyPr/>
                    <a:lstStyle/>
                    <a:p>
                      <a:pPr algn="ctr"/>
                      <a:r>
                        <a:rPr lang="en-US" sz="3200" b="1" i="1" baseline="0" dirty="0" smtClean="0"/>
                        <a:t>a + (b + c) =</a:t>
                      </a:r>
                    </a:p>
                    <a:p>
                      <a:pPr algn="ctr"/>
                      <a:r>
                        <a:rPr lang="en-US" sz="3200" b="1" i="1" baseline="0" dirty="0" smtClean="0"/>
                        <a:t>(a + b) + c</a:t>
                      </a:r>
                      <a:endParaRPr lang="ru-RU" sz="3200" b="1" i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271865" y="1714488"/>
          <a:ext cx="2161000" cy="1178727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161000"/>
              </a:tblGrid>
              <a:tr h="1178727">
                <a:tc>
                  <a:txBody>
                    <a:bodyPr/>
                    <a:lstStyle/>
                    <a:p>
                      <a:r>
                        <a:rPr lang="ru-RU" sz="2400" b="1" dirty="0" smtClean="0"/>
                        <a:t>    слагаемое</a:t>
                      </a:r>
                      <a:endParaRPr lang="ru-RU" sz="2400" b="1" dirty="0"/>
                    </a:p>
                  </a:txBody>
                  <a:tcPr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2428860" y="1714488"/>
          <a:ext cx="2161000" cy="11887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161000"/>
              </a:tblGrid>
              <a:tr h="1123771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частное умножить на делитель</a:t>
                      </a:r>
                      <a:endParaRPr lang="ru-RU" sz="2400" b="1" dirty="0"/>
                    </a:p>
                  </a:txBody>
                  <a:tcPr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4572000" y="1714488"/>
          <a:ext cx="2161000" cy="1178727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161000"/>
              </a:tblGrid>
              <a:tr h="1178727">
                <a:tc>
                  <a:txBody>
                    <a:bodyPr/>
                    <a:lstStyle/>
                    <a:p>
                      <a:pPr algn="ctr"/>
                      <a:r>
                        <a:rPr lang="en-US" sz="3200" b="1" dirty="0" smtClean="0">
                          <a:latin typeface="Adobe Garamond Pro" pitchFamily="18" charset="0"/>
                        </a:rPr>
                        <a:t>0</a:t>
                      </a:r>
                      <a:endParaRPr lang="ru-RU" sz="3200" b="1" dirty="0"/>
                    </a:p>
                  </a:txBody>
                  <a:tcPr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9" name="Таблица 8"/>
          <p:cNvGraphicFramePr>
            <a:graphicFrameLocks noGrp="1"/>
          </p:cNvGraphicFramePr>
          <p:nvPr/>
        </p:nvGraphicFramePr>
        <p:xfrm>
          <a:off x="6728995" y="1714488"/>
          <a:ext cx="2161000" cy="1178727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161000"/>
              </a:tblGrid>
              <a:tr h="1178727"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 smtClean="0">
                          <a:latin typeface="Adobe Garamond Pro" pitchFamily="18" charset="0"/>
                        </a:rPr>
                        <a:t>49</a:t>
                      </a:r>
                      <a:endParaRPr lang="ru-RU" sz="2800" b="1" dirty="0"/>
                    </a:p>
                  </a:txBody>
                  <a:tcPr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0" name="Таблица 9"/>
          <p:cNvGraphicFramePr>
            <a:graphicFrameLocks noGrp="1"/>
          </p:cNvGraphicFramePr>
          <p:nvPr/>
        </p:nvGraphicFramePr>
        <p:xfrm>
          <a:off x="6728995" y="2857496"/>
          <a:ext cx="2161000" cy="1178727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161000"/>
              </a:tblGrid>
              <a:tr h="1178727">
                <a:tc>
                  <a:txBody>
                    <a:bodyPr/>
                    <a:lstStyle/>
                    <a:p>
                      <a:pPr algn="ctr"/>
                      <a:r>
                        <a:rPr lang="en-US" sz="3200" b="1" i="1" dirty="0" err="1" smtClean="0"/>
                        <a:t>a+b</a:t>
                      </a:r>
                      <a:r>
                        <a:rPr lang="en-US" sz="3200" b="1" i="1" dirty="0" smtClean="0"/>
                        <a:t>=</a:t>
                      </a:r>
                      <a:r>
                        <a:rPr lang="en-US" sz="3200" b="1" i="1" dirty="0" err="1" smtClean="0"/>
                        <a:t>b+a</a:t>
                      </a:r>
                      <a:endParaRPr lang="ru-RU" sz="3200" b="1" i="1" dirty="0"/>
                    </a:p>
                  </a:txBody>
                  <a:tcPr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3" name="Таблица 12"/>
          <p:cNvGraphicFramePr>
            <a:graphicFrameLocks noGrp="1"/>
          </p:cNvGraphicFramePr>
          <p:nvPr/>
        </p:nvGraphicFramePr>
        <p:xfrm>
          <a:off x="2415005" y="2857496"/>
          <a:ext cx="2161000" cy="1178727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161000"/>
              </a:tblGrid>
              <a:tr h="1178727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вычитаемое</a:t>
                      </a:r>
                      <a:endParaRPr lang="ru-RU" sz="2400" b="1" dirty="0"/>
                    </a:p>
                  </a:txBody>
                  <a:tcPr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4" name="Таблица 13"/>
          <p:cNvGraphicFramePr>
            <a:graphicFrameLocks noGrp="1"/>
          </p:cNvGraphicFramePr>
          <p:nvPr/>
        </p:nvGraphicFramePr>
        <p:xfrm>
          <a:off x="271865" y="2857496"/>
          <a:ext cx="2161000" cy="1178727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161000"/>
              </a:tblGrid>
              <a:tr h="1178727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1" name="Таблица 10"/>
          <p:cNvGraphicFramePr>
            <a:graphicFrameLocks noGrp="1"/>
          </p:cNvGraphicFramePr>
          <p:nvPr/>
        </p:nvGraphicFramePr>
        <p:xfrm>
          <a:off x="4572000" y="2857496"/>
          <a:ext cx="2161000" cy="1178727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161000"/>
              </a:tblGrid>
              <a:tr h="1178727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5" name="Таблица 14"/>
          <p:cNvGraphicFramePr>
            <a:graphicFrameLocks noGrp="1"/>
          </p:cNvGraphicFramePr>
          <p:nvPr/>
        </p:nvGraphicFramePr>
        <p:xfrm>
          <a:off x="269702" y="4286256"/>
          <a:ext cx="2161000" cy="1178727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161000"/>
              </a:tblGrid>
              <a:tr h="1178727">
                <a:tc>
                  <a:txBody>
                    <a:bodyPr/>
                    <a:lstStyle/>
                    <a:p>
                      <a:pPr algn="ctr"/>
                      <a:r>
                        <a:rPr lang="en-US" sz="3200" b="1" dirty="0" smtClean="0">
                          <a:latin typeface="Adobe Caslon Pro Bold" pitchFamily="18" charset="0"/>
                        </a:rPr>
                        <a:t>120</a:t>
                      </a:r>
                      <a:endParaRPr lang="ru-RU" sz="32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7" name="Таблица 16"/>
          <p:cNvGraphicFramePr>
            <a:graphicFrameLocks noGrp="1"/>
          </p:cNvGraphicFramePr>
          <p:nvPr/>
        </p:nvGraphicFramePr>
        <p:xfrm>
          <a:off x="4585855" y="4286256"/>
          <a:ext cx="2161000" cy="1178727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161000"/>
              </a:tblGrid>
              <a:tr h="1178727"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err="1" smtClean="0"/>
                        <a:t>х</a:t>
                      </a:r>
                      <a:endParaRPr lang="ru-RU" sz="32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8" name="Таблица 17"/>
          <p:cNvGraphicFramePr>
            <a:graphicFrameLocks noGrp="1"/>
          </p:cNvGraphicFramePr>
          <p:nvPr/>
        </p:nvGraphicFramePr>
        <p:xfrm>
          <a:off x="6742850" y="4286256"/>
          <a:ext cx="2161000" cy="11887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161000"/>
              </a:tblGrid>
              <a:tr h="1178727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делимое</a:t>
                      </a:r>
                      <a:r>
                        <a:rPr lang="ru-RU" sz="2400" b="1" baseline="0" dirty="0" smtClean="0"/>
                        <a:t> разделить на частное</a:t>
                      </a:r>
                      <a:endParaRPr lang="ru-RU" sz="24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9" name="Таблица 18"/>
          <p:cNvGraphicFramePr>
            <a:graphicFrameLocks noGrp="1"/>
          </p:cNvGraphicFramePr>
          <p:nvPr/>
        </p:nvGraphicFramePr>
        <p:xfrm>
          <a:off x="269702" y="5472992"/>
          <a:ext cx="2161000" cy="1178727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161000"/>
              </a:tblGrid>
              <a:tr h="1178727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уменьшаемое</a:t>
                      </a:r>
                      <a:endParaRPr lang="ru-RU" sz="24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2" name="Таблица 21"/>
          <p:cNvGraphicFramePr>
            <a:graphicFrameLocks noGrp="1"/>
          </p:cNvGraphicFramePr>
          <p:nvPr/>
        </p:nvGraphicFramePr>
        <p:xfrm>
          <a:off x="6742850" y="5472992"/>
          <a:ext cx="2161000" cy="1178727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161000"/>
              </a:tblGrid>
              <a:tr h="1178727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0" name="Таблица 19"/>
          <p:cNvGraphicFramePr>
            <a:graphicFrameLocks noGrp="1"/>
          </p:cNvGraphicFramePr>
          <p:nvPr/>
        </p:nvGraphicFramePr>
        <p:xfrm>
          <a:off x="4585855" y="5472992"/>
          <a:ext cx="2161000" cy="1178727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161000"/>
              </a:tblGrid>
              <a:tr h="1178727">
                <a:tc>
                  <a:txBody>
                    <a:bodyPr/>
                    <a:lstStyle/>
                    <a:p>
                      <a:pPr algn="ctr"/>
                      <a:r>
                        <a:rPr lang="en-US" sz="3200" b="1" i="1" baseline="0" dirty="0" smtClean="0"/>
                        <a:t>a ·</a:t>
                      </a:r>
                      <a:r>
                        <a:rPr lang="en-US" sz="3200" b="1" i="1" dirty="0" smtClean="0"/>
                        <a:t> b = b · a</a:t>
                      </a:r>
                      <a:endParaRPr lang="ru-RU" sz="3200" b="1" i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1" name="Таблица 20"/>
          <p:cNvGraphicFramePr>
            <a:graphicFrameLocks noGrp="1"/>
          </p:cNvGraphicFramePr>
          <p:nvPr/>
        </p:nvGraphicFramePr>
        <p:xfrm>
          <a:off x="2428860" y="5472992"/>
          <a:ext cx="2161000" cy="1178727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161000"/>
              </a:tblGrid>
              <a:tr h="1178727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23" name="Рисунок 22" descr="1213708430-loto_pac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0000" contrast="30000"/>
          </a:blip>
          <a:stretch>
            <a:fillRect/>
          </a:stretch>
        </p:blipFill>
        <p:spPr>
          <a:xfrm>
            <a:off x="0" y="145015"/>
            <a:ext cx="2047864" cy="1360752"/>
          </a:xfrm>
          <a:prstGeom prst="rect">
            <a:avLst/>
          </a:prstGeom>
        </p:spPr>
      </p:pic>
      <p:sp>
        <p:nvSpPr>
          <p:cNvPr id="24" name="TextBox 23"/>
          <p:cNvSpPr txBox="1"/>
          <p:nvPr/>
        </p:nvSpPr>
        <p:spPr>
          <a:xfrm>
            <a:off x="2214546" y="428604"/>
            <a:ext cx="5286412" cy="892552"/>
          </a:xfrm>
          <a:prstGeom prst="rect">
            <a:avLst/>
          </a:prstGeom>
          <a:solidFill>
            <a:srgbClr val="E7D7B7"/>
          </a:solidFill>
          <a:ln w="28575"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400" b="1" dirty="0" smtClean="0"/>
              <a:t> </a:t>
            </a:r>
            <a:r>
              <a:rPr lang="ru-RU" sz="2400" b="1" dirty="0" smtClean="0"/>
              <a:t>Запись сочетательного свойства сложения</a:t>
            </a:r>
            <a:r>
              <a:rPr lang="ru-RU" sz="2800" b="1" dirty="0" smtClean="0"/>
              <a:t>    </a:t>
            </a:r>
            <a:endParaRPr lang="en-US" sz="2800" b="1" dirty="0" smtClean="0"/>
          </a:p>
        </p:txBody>
      </p:sp>
      <p:grpSp>
        <p:nvGrpSpPr>
          <p:cNvPr id="25" name="Группа 96"/>
          <p:cNvGrpSpPr/>
          <p:nvPr/>
        </p:nvGrpSpPr>
        <p:grpSpPr>
          <a:xfrm>
            <a:off x="7929586" y="214290"/>
            <a:ext cx="928694" cy="1214446"/>
            <a:chOff x="7929586" y="214290"/>
            <a:chExt cx="928694" cy="1214446"/>
          </a:xfrm>
        </p:grpSpPr>
        <p:grpSp>
          <p:nvGrpSpPr>
            <p:cNvPr id="26" name="Группа 8"/>
            <p:cNvGrpSpPr/>
            <p:nvPr/>
          </p:nvGrpSpPr>
          <p:grpSpPr>
            <a:xfrm>
              <a:off x="7929586" y="214290"/>
              <a:ext cx="928694" cy="1214446"/>
              <a:chOff x="7929586" y="214290"/>
              <a:chExt cx="928694" cy="1214446"/>
            </a:xfrm>
          </p:grpSpPr>
          <p:sp>
            <p:nvSpPr>
              <p:cNvPr id="28" name="Цилиндр 27"/>
              <p:cNvSpPr/>
              <p:nvPr/>
            </p:nvSpPr>
            <p:spPr>
              <a:xfrm>
                <a:off x="7929586" y="214290"/>
                <a:ext cx="928694" cy="1214446"/>
              </a:xfrm>
              <a:prstGeom prst="can">
                <a:avLst>
                  <a:gd name="adj" fmla="val 56735"/>
                </a:avLst>
              </a:prstGeom>
              <a:solidFill>
                <a:schemeClr val="accent4">
                  <a:lumMod val="40000"/>
                  <a:lumOff val="60000"/>
                </a:schemeClr>
              </a:solidFill>
              <a:ln w="28575">
                <a:solidFill>
                  <a:schemeClr val="accent2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t"/>
              <a:lstStyle/>
              <a:p>
                <a:pPr algn="ctr"/>
                <a:endParaRPr lang="ru-RU" sz="2400" b="1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29" name="Дуга 28"/>
              <p:cNvSpPr/>
              <p:nvPr/>
            </p:nvSpPr>
            <p:spPr>
              <a:xfrm rot="10800000">
                <a:off x="7929586" y="472332"/>
                <a:ext cx="928694" cy="500066"/>
              </a:xfrm>
              <a:prstGeom prst="arc">
                <a:avLst>
                  <a:gd name="adj1" fmla="val 10955958"/>
                  <a:gd name="adj2" fmla="val 21157980"/>
                </a:avLst>
              </a:prstGeom>
              <a:ln>
                <a:solidFill>
                  <a:schemeClr val="accent2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30" name="Дуга 29"/>
              <p:cNvSpPr/>
              <p:nvPr/>
            </p:nvSpPr>
            <p:spPr>
              <a:xfrm rot="10800000">
                <a:off x="7929586" y="642918"/>
                <a:ext cx="928694" cy="500066"/>
              </a:xfrm>
              <a:prstGeom prst="arc">
                <a:avLst>
                  <a:gd name="adj1" fmla="val 10955958"/>
                  <a:gd name="adj2" fmla="val 21157980"/>
                </a:avLst>
              </a:prstGeom>
              <a:ln>
                <a:solidFill>
                  <a:schemeClr val="accent2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27" name="TextBox 26"/>
            <p:cNvSpPr txBox="1"/>
            <p:nvPr/>
          </p:nvSpPr>
          <p:spPr>
            <a:xfrm>
              <a:off x="8001024" y="214290"/>
              <a:ext cx="78581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200" b="1" dirty="0" smtClean="0">
                  <a:solidFill>
                    <a:schemeClr val="accent2">
                      <a:lumMod val="50000"/>
                    </a:schemeClr>
                  </a:solidFill>
                  <a:latin typeface="Adobe Garamond Pro" pitchFamily="18" charset="0"/>
                </a:rPr>
                <a:t>2</a:t>
              </a:r>
              <a:endParaRPr lang="ru-RU" sz="3200" b="1" dirty="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</p:grpSp>
      <p:sp>
        <p:nvSpPr>
          <p:cNvPr id="31" name="Управляющая кнопка: далее 30">
            <a:hlinkClick r:id="" action="ppaction://hlinkshowjump?jump=nextslide" highlightClick="1"/>
          </p:cNvPr>
          <p:cNvSpPr/>
          <p:nvPr/>
        </p:nvSpPr>
        <p:spPr>
          <a:xfrm>
            <a:off x="8358214" y="6215082"/>
            <a:ext cx="785786" cy="642918"/>
          </a:xfrm>
          <a:prstGeom prst="actionButtonForwardNex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4.81481E-6 L -0.48819 0.57755 " pathEditMode="relative" ptsTypes="AA">
                                      <p:cBhvr>
                                        <p:cTn id="2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35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0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  <p:bldLst>
      <p:bldP spid="24" grpId="0" animBg="1"/>
      <p:bldP spid="3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" name="Таблица 15"/>
          <p:cNvGraphicFramePr>
            <a:graphicFrameLocks noGrp="1"/>
          </p:cNvGraphicFramePr>
          <p:nvPr/>
        </p:nvGraphicFramePr>
        <p:xfrm>
          <a:off x="2428860" y="4286256"/>
          <a:ext cx="2161000" cy="20421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161000"/>
              </a:tblGrid>
              <a:tr h="1178727">
                <a:tc>
                  <a:txBody>
                    <a:bodyPr/>
                    <a:lstStyle/>
                    <a:p>
                      <a:pPr algn="ctr"/>
                      <a:r>
                        <a:rPr lang="en-US" sz="3200" b="1" i="1" baseline="0" dirty="0" smtClean="0"/>
                        <a:t>a + (b + c) =</a:t>
                      </a:r>
                    </a:p>
                    <a:p>
                      <a:pPr algn="ctr"/>
                      <a:r>
                        <a:rPr lang="en-US" sz="3200" b="1" i="1" baseline="0" dirty="0" smtClean="0"/>
                        <a:t>(a + b) + c</a:t>
                      </a:r>
                      <a:endParaRPr lang="ru-RU" sz="3200" b="1" i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271865" y="1714488"/>
          <a:ext cx="2161000" cy="1178727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161000"/>
              </a:tblGrid>
              <a:tr h="1178727">
                <a:tc>
                  <a:txBody>
                    <a:bodyPr/>
                    <a:lstStyle/>
                    <a:p>
                      <a:r>
                        <a:rPr lang="ru-RU" sz="2400" b="1" dirty="0" smtClean="0"/>
                        <a:t>    слагаемое</a:t>
                      </a:r>
                      <a:endParaRPr lang="ru-RU" sz="2400" b="1" dirty="0"/>
                    </a:p>
                  </a:txBody>
                  <a:tcPr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2428860" y="1714488"/>
          <a:ext cx="2161000" cy="11887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161000"/>
              </a:tblGrid>
              <a:tr h="1123771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частное умножить на делитель</a:t>
                      </a:r>
                      <a:endParaRPr lang="ru-RU" sz="2400" b="1" dirty="0"/>
                    </a:p>
                  </a:txBody>
                  <a:tcPr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4572000" y="1714488"/>
          <a:ext cx="2161000" cy="1178727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161000"/>
              </a:tblGrid>
              <a:tr h="1178727">
                <a:tc>
                  <a:txBody>
                    <a:bodyPr/>
                    <a:lstStyle/>
                    <a:p>
                      <a:pPr algn="ctr"/>
                      <a:r>
                        <a:rPr lang="en-US" sz="3200" b="1" dirty="0" smtClean="0">
                          <a:latin typeface="Adobe Garamond Pro" pitchFamily="18" charset="0"/>
                        </a:rPr>
                        <a:t>0</a:t>
                      </a:r>
                      <a:endParaRPr lang="ru-RU" sz="3200" b="1" dirty="0"/>
                    </a:p>
                  </a:txBody>
                  <a:tcPr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9" name="Таблица 8"/>
          <p:cNvGraphicFramePr>
            <a:graphicFrameLocks noGrp="1"/>
          </p:cNvGraphicFramePr>
          <p:nvPr/>
        </p:nvGraphicFramePr>
        <p:xfrm>
          <a:off x="6728995" y="1714488"/>
          <a:ext cx="2161000" cy="1178727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161000"/>
              </a:tblGrid>
              <a:tr h="1178727"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 smtClean="0">
                          <a:latin typeface="Adobe Garamond Pro" pitchFamily="18" charset="0"/>
                        </a:rPr>
                        <a:t>49</a:t>
                      </a:r>
                      <a:endParaRPr lang="ru-RU" sz="2800" b="1" dirty="0"/>
                    </a:p>
                  </a:txBody>
                  <a:tcPr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0" name="Таблица 9"/>
          <p:cNvGraphicFramePr>
            <a:graphicFrameLocks noGrp="1"/>
          </p:cNvGraphicFramePr>
          <p:nvPr/>
        </p:nvGraphicFramePr>
        <p:xfrm>
          <a:off x="6728995" y="2857496"/>
          <a:ext cx="2161000" cy="1178727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161000"/>
              </a:tblGrid>
              <a:tr h="1178727">
                <a:tc>
                  <a:txBody>
                    <a:bodyPr/>
                    <a:lstStyle/>
                    <a:p>
                      <a:pPr algn="ctr"/>
                      <a:r>
                        <a:rPr lang="en-US" sz="3200" b="1" i="1" dirty="0" err="1" smtClean="0"/>
                        <a:t>a+b</a:t>
                      </a:r>
                      <a:r>
                        <a:rPr lang="en-US" sz="3200" b="1" i="1" dirty="0" smtClean="0"/>
                        <a:t>=</a:t>
                      </a:r>
                      <a:r>
                        <a:rPr lang="en-US" sz="3200" b="1" i="1" dirty="0" err="1" smtClean="0"/>
                        <a:t>b+a</a:t>
                      </a:r>
                      <a:endParaRPr lang="ru-RU" sz="3200" b="1" i="1" dirty="0"/>
                    </a:p>
                  </a:txBody>
                  <a:tcPr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3" name="Таблица 12"/>
          <p:cNvGraphicFramePr>
            <a:graphicFrameLocks noGrp="1"/>
          </p:cNvGraphicFramePr>
          <p:nvPr/>
        </p:nvGraphicFramePr>
        <p:xfrm>
          <a:off x="2415005" y="2857496"/>
          <a:ext cx="2161000" cy="1178727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161000"/>
              </a:tblGrid>
              <a:tr h="1178727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вычитаемое</a:t>
                      </a:r>
                      <a:endParaRPr lang="ru-RU" sz="2400" b="1" dirty="0"/>
                    </a:p>
                  </a:txBody>
                  <a:tcPr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4" name="Таблица 13"/>
          <p:cNvGraphicFramePr>
            <a:graphicFrameLocks noGrp="1"/>
          </p:cNvGraphicFramePr>
          <p:nvPr/>
        </p:nvGraphicFramePr>
        <p:xfrm>
          <a:off x="271865" y="2857496"/>
          <a:ext cx="2161000" cy="1178727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161000"/>
              </a:tblGrid>
              <a:tr h="1178727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1" name="Таблица 10"/>
          <p:cNvGraphicFramePr>
            <a:graphicFrameLocks noGrp="1"/>
          </p:cNvGraphicFramePr>
          <p:nvPr/>
        </p:nvGraphicFramePr>
        <p:xfrm>
          <a:off x="4572000" y="2857496"/>
          <a:ext cx="2161000" cy="1178727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161000"/>
              </a:tblGrid>
              <a:tr h="1178727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5" name="Таблица 14"/>
          <p:cNvGraphicFramePr>
            <a:graphicFrameLocks noGrp="1"/>
          </p:cNvGraphicFramePr>
          <p:nvPr/>
        </p:nvGraphicFramePr>
        <p:xfrm>
          <a:off x="269702" y="4286256"/>
          <a:ext cx="2161000" cy="1178727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161000"/>
              </a:tblGrid>
              <a:tr h="1178727">
                <a:tc>
                  <a:txBody>
                    <a:bodyPr/>
                    <a:lstStyle/>
                    <a:p>
                      <a:pPr algn="ctr"/>
                      <a:r>
                        <a:rPr lang="en-US" sz="3200" b="1" dirty="0" smtClean="0">
                          <a:latin typeface="Adobe Caslon Pro Bold" pitchFamily="18" charset="0"/>
                        </a:rPr>
                        <a:t>120</a:t>
                      </a:r>
                      <a:endParaRPr lang="ru-RU" sz="32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7" name="Таблица 16"/>
          <p:cNvGraphicFramePr>
            <a:graphicFrameLocks noGrp="1"/>
          </p:cNvGraphicFramePr>
          <p:nvPr/>
        </p:nvGraphicFramePr>
        <p:xfrm>
          <a:off x="4585855" y="4286256"/>
          <a:ext cx="2161000" cy="1178727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161000"/>
              </a:tblGrid>
              <a:tr h="1178727"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err="1" smtClean="0"/>
                        <a:t>х</a:t>
                      </a:r>
                      <a:endParaRPr lang="ru-RU" sz="32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8" name="Таблица 17"/>
          <p:cNvGraphicFramePr>
            <a:graphicFrameLocks noGrp="1"/>
          </p:cNvGraphicFramePr>
          <p:nvPr/>
        </p:nvGraphicFramePr>
        <p:xfrm>
          <a:off x="6742850" y="4286256"/>
          <a:ext cx="2161000" cy="11887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161000"/>
              </a:tblGrid>
              <a:tr h="1178727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делимое</a:t>
                      </a:r>
                      <a:r>
                        <a:rPr lang="ru-RU" sz="2400" b="1" baseline="0" dirty="0" smtClean="0"/>
                        <a:t> разделить на частное</a:t>
                      </a:r>
                      <a:endParaRPr lang="ru-RU" sz="24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9" name="Таблица 18"/>
          <p:cNvGraphicFramePr>
            <a:graphicFrameLocks noGrp="1"/>
          </p:cNvGraphicFramePr>
          <p:nvPr/>
        </p:nvGraphicFramePr>
        <p:xfrm>
          <a:off x="269702" y="5472992"/>
          <a:ext cx="2161000" cy="1178727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161000"/>
              </a:tblGrid>
              <a:tr h="1178727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уменьшаемое</a:t>
                      </a:r>
                      <a:endParaRPr lang="ru-RU" sz="24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2" name="Таблица 21"/>
          <p:cNvGraphicFramePr>
            <a:graphicFrameLocks noGrp="1"/>
          </p:cNvGraphicFramePr>
          <p:nvPr/>
        </p:nvGraphicFramePr>
        <p:xfrm>
          <a:off x="6742850" y="5472992"/>
          <a:ext cx="2161000" cy="1178727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161000"/>
              </a:tblGrid>
              <a:tr h="1178727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0" name="Таблица 19"/>
          <p:cNvGraphicFramePr>
            <a:graphicFrameLocks noGrp="1"/>
          </p:cNvGraphicFramePr>
          <p:nvPr/>
        </p:nvGraphicFramePr>
        <p:xfrm>
          <a:off x="4585855" y="5472992"/>
          <a:ext cx="2161000" cy="1178727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161000"/>
              </a:tblGrid>
              <a:tr h="1178727">
                <a:tc>
                  <a:txBody>
                    <a:bodyPr/>
                    <a:lstStyle/>
                    <a:p>
                      <a:pPr algn="ctr"/>
                      <a:r>
                        <a:rPr lang="en-US" sz="3200" b="1" i="1" baseline="0" dirty="0" smtClean="0"/>
                        <a:t>a ·</a:t>
                      </a:r>
                      <a:r>
                        <a:rPr lang="en-US" sz="3200" b="1" i="1" dirty="0" smtClean="0"/>
                        <a:t> b = b · a</a:t>
                      </a:r>
                      <a:endParaRPr lang="ru-RU" sz="3200" b="1" i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1" name="Таблица 20"/>
          <p:cNvGraphicFramePr>
            <a:graphicFrameLocks noGrp="1"/>
          </p:cNvGraphicFramePr>
          <p:nvPr/>
        </p:nvGraphicFramePr>
        <p:xfrm>
          <a:off x="2428860" y="5472992"/>
          <a:ext cx="2161000" cy="1178727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161000"/>
              </a:tblGrid>
              <a:tr h="1178727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23" name="Рисунок 22" descr="1213708430-loto_pac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0000" contrast="30000"/>
          </a:blip>
          <a:stretch>
            <a:fillRect/>
          </a:stretch>
        </p:blipFill>
        <p:spPr>
          <a:xfrm>
            <a:off x="0" y="142852"/>
            <a:ext cx="2047864" cy="1360752"/>
          </a:xfrm>
          <a:prstGeom prst="rect">
            <a:avLst/>
          </a:prstGeom>
        </p:spPr>
      </p:pic>
      <p:sp>
        <p:nvSpPr>
          <p:cNvPr id="24" name="TextBox 23"/>
          <p:cNvSpPr txBox="1"/>
          <p:nvPr/>
        </p:nvSpPr>
        <p:spPr>
          <a:xfrm>
            <a:off x="2214546" y="428604"/>
            <a:ext cx="5286412" cy="892552"/>
          </a:xfrm>
          <a:prstGeom prst="rect">
            <a:avLst/>
          </a:prstGeom>
          <a:solidFill>
            <a:srgbClr val="E7D7B7"/>
          </a:solidFill>
          <a:ln w="28575"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latin typeface="Adobe Caslon Pro Bold" pitchFamily="18" charset="0"/>
              </a:rPr>
              <a:t>  </a:t>
            </a:r>
            <a:r>
              <a:rPr lang="ru-RU" sz="2400" b="1" dirty="0" smtClean="0"/>
              <a:t>Назовите  неизвестный компонент </a:t>
            </a:r>
          </a:p>
          <a:p>
            <a:pPr algn="ctr"/>
            <a:r>
              <a:rPr lang="ru-RU" sz="2400" b="1" dirty="0" smtClean="0"/>
              <a:t>в уравнении</a:t>
            </a:r>
            <a:r>
              <a:rPr lang="ru-RU" sz="2400" b="1" dirty="0" smtClean="0">
                <a:latin typeface="Adobe Caslon Pro Bold" pitchFamily="18" charset="0"/>
              </a:rPr>
              <a:t>   </a:t>
            </a:r>
            <a:r>
              <a:rPr lang="en-US" sz="2400" b="1" dirty="0" smtClean="0">
                <a:latin typeface="Adobe Caslon Pro Bold" pitchFamily="18" charset="0"/>
              </a:rPr>
              <a:t> </a:t>
            </a:r>
            <a:r>
              <a:rPr lang="ru-RU" sz="2800" b="1" dirty="0" smtClean="0">
                <a:latin typeface="Adobe Caslon Pro Bold" pitchFamily="18" charset="0"/>
              </a:rPr>
              <a:t>85 - </a:t>
            </a:r>
            <a:r>
              <a:rPr lang="en-US" sz="2800" b="1" dirty="0" smtClean="0">
                <a:latin typeface="Adobe Caslon Pro Bold" pitchFamily="18" charset="0"/>
              </a:rPr>
              <a:t>z </a:t>
            </a:r>
            <a:r>
              <a:rPr lang="ru-RU" sz="2800" b="1" dirty="0" smtClean="0">
                <a:latin typeface="Adobe Caslon Pro Bold" pitchFamily="18" charset="0"/>
              </a:rPr>
              <a:t>= </a:t>
            </a:r>
            <a:r>
              <a:rPr lang="en-US" sz="2800" b="1" dirty="0" smtClean="0">
                <a:latin typeface="Adobe Caslon Pro Bold" pitchFamily="18" charset="0"/>
              </a:rPr>
              <a:t>38</a:t>
            </a:r>
            <a:r>
              <a:rPr lang="ru-RU" sz="2800" b="1" dirty="0" smtClean="0"/>
              <a:t>    </a:t>
            </a:r>
            <a:endParaRPr lang="en-US" sz="2800" b="1" dirty="0" smtClean="0">
              <a:latin typeface="Adobe Caslon Pro Bold" pitchFamily="18" charset="0"/>
            </a:endParaRPr>
          </a:p>
        </p:txBody>
      </p:sp>
      <p:grpSp>
        <p:nvGrpSpPr>
          <p:cNvPr id="25" name="Группа 89"/>
          <p:cNvGrpSpPr/>
          <p:nvPr/>
        </p:nvGrpSpPr>
        <p:grpSpPr>
          <a:xfrm>
            <a:off x="7929586" y="214290"/>
            <a:ext cx="928694" cy="1214446"/>
            <a:chOff x="7858148" y="214290"/>
            <a:chExt cx="928694" cy="1214446"/>
          </a:xfrm>
        </p:grpSpPr>
        <p:grpSp>
          <p:nvGrpSpPr>
            <p:cNvPr id="26" name="Группа 106"/>
            <p:cNvGrpSpPr/>
            <p:nvPr/>
          </p:nvGrpSpPr>
          <p:grpSpPr>
            <a:xfrm>
              <a:off x="7858148" y="214290"/>
              <a:ext cx="928694" cy="1214446"/>
              <a:chOff x="7929586" y="214290"/>
              <a:chExt cx="928694" cy="1214446"/>
            </a:xfrm>
          </p:grpSpPr>
          <p:sp>
            <p:nvSpPr>
              <p:cNvPr id="28" name="Цилиндр 27"/>
              <p:cNvSpPr/>
              <p:nvPr/>
            </p:nvSpPr>
            <p:spPr>
              <a:xfrm>
                <a:off x="7929586" y="214290"/>
                <a:ext cx="928694" cy="1214446"/>
              </a:xfrm>
              <a:prstGeom prst="can">
                <a:avLst>
                  <a:gd name="adj" fmla="val 56735"/>
                </a:avLst>
              </a:prstGeom>
              <a:solidFill>
                <a:schemeClr val="accent4">
                  <a:lumMod val="40000"/>
                  <a:lumOff val="60000"/>
                </a:schemeClr>
              </a:solidFill>
              <a:ln w="28575">
                <a:solidFill>
                  <a:schemeClr val="accent2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t"/>
              <a:lstStyle/>
              <a:p>
                <a:pPr algn="ctr"/>
                <a:endParaRPr lang="ru-RU" sz="2400" b="1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29" name="Дуга 28"/>
              <p:cNvSpPr/>
              <p:nvPr/>
            </p:nvSpPr>
            <p:spPr>
              <a:xfrm rot="10800000">
                <a:off x="7929586" y="472332"/>
                <a:ext cx="928694" cy="500066"/>
              </a:xfrm>
              <a:prstGeom prst="arc">
                <a:avLst>
                  <a:gd name="adj1" fmla="val 10955958"/>
                  <a:gd name="adj2" fmla="val 21157980"/>
                </a:avLst>
              </a:prstGeom>
              <a:ln>
                <a:solidFill>
                  <a:schemeClr val="accent2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30" name="Дуга 29"/>
              <p:cNvSpPr/>
              <p:nvPr/>
            </p:nvSpPr>
            <p:spPr>
              <a:xfrm rot="10800000">
                <a:off x="7929586" y="642918"/>
                <a:ext cx="928694" cy="500066"/>
              </a:xfrm>
              <a:prstGeom prst="arc">
                <a:avLst>
                  <a:gd name="adj1" fmla="val 10955958"/>
                  <a:gd name="adj2" fmla="val 21157980"/>
                </a:avLst>
              </a:prstGeom>
              <a:ln>
                <a:solidFill>
                  <a:schemeClr val="accent2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27" name="TextBox 26"/>
            <p:cNvSpPr txBox="1"/>
            <p:nvPr/>
          </p:nvSpPr>
          <p:spPr>
            <a:xfrm>
              <a:off x="7929586" y="214290"/>
              <a:ext cx="78581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3200" b="1" dirty="0" smtClean="0">
                  <a:solidFill>
                    <a:schemeClr val="accent2">
                      <a:lumMod val="50000"/>
                    </a:schemeClr>
                  </a:solidFill>
                  <a:latin typeface="Adobe Garamond Pro" pitchFamily="18" charset="0"/>
                </a:rPr>
                <a:t>1</a:t>
              </a:r>
              <a:r>
                <a:rPr lang="en-US" sz="3200" b="1" dirty="0" smtClean="0">
                  <a:solidFill>
                    <a:schemeClr val="accent2">
                      <a:lumMod val="50000"/>
                    </a:schemeClr>
                  </a:solidFill>
                  <a:latin typeface="Adobe Garamond Pro" pitchFamily="18" charset="0"/>
                </a:rPr>
                <a:t>8</a:t>
              </a:r>
              <a:endParaRPr lang="ru-RU" sz="3200" b="1" dirty="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</p:grpSp>
      <p:sp>
        <p:nvSpPr>
          <p:cNvPr id="31" name="Управляющая кнопка: далее 30">
            <a:hlinkClick r:id="" action="ppaction://hlinkshowjump?jump=nextslide" highlightClick="1"/>
          </p:cNvPr>
          <p:cNvSpPr/>
          <p:nvPr/>
        </p:nvSpPr>
        <p:spPr>
          <a:xfrm>
            <a:off x="8358214" y="6215082"/>
            <a:ext cx="785786" cy="642918"/>
          </a:xfrm>
          <a:prstGeom prst="actionButtonForwardNex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4.81481E-6 L -0.58281 0.37801 " pathEditMode="relative" ptsTypes="AA">
                                      <p:cBhvr>
                                        <p:cTn id="2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35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0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24" grpId="0" animBg="1"/>
      <p:bldP spid="31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" name="Таблица 15"/>
          <p:cNvGraphicFramePr>
            <a:graphicFrameLocks noGrp="1"/>
          </p:cNvGraphicFramePr>
          <p:nvPr/>
        </p:nvGraphicFramePr>
        <p:xfrm>
          <a:off x="2428860" y="4300111"/>
          <a:ext cx="2161000" cy="20421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161000"/>
              </a:tblGrid>
              <a:tr h="1178727">
                <a:tc>
                  <a:txBody>
                    <a:bodyPr/>
                    <a:lstStyle/>
                    <a:p>
                      <a:pPr algn="ctr"/>
                      <a:r>
                        <a:rPr lang="en-US" sz="3200" b="1" i="1" baseline="0" dirty="0" smtClean="0"/>
                        <a:t>a + (b + c) =</a:t>
                      </a:r>
                    </a:p>
                    <a:p>
                      <a:pPr algn="ctr"/>
                      <a:r>
                        <a:rPr lang="en-US" sz="3200" b="1" i="1" baseline="0" dirty="0" smtClean="0"/>
                        <a:t>(a + b) + c</a:t>
                      </a:r>
                      <a:endParaRPr lang="ru-RU" sz="3200" b="1" i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271865" y="1714488"/>
          <a:ext cx="2161000" cy="1178727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161000"/>
              </a:tblGrid>
              <a:tr h="1178727">
                <a:tc>
                  <a:txBody>
                    <a:bodyPr/>
                    <a:lstStyle/>
                    <a:p>
                      <a:r>
                        <a:rPr lang="ru-RU" sz="2400" b="1" dirty="0" smtClean="0"/>
                        <a:t>    слагаемое</a:t>
                      </a:r>
                      <a:endParaRPr lang="ru-RU" sz="2400" b="1" dirty="0"/>
                    </a:p>
                  </a:txBody>
                  <a:tcPr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2428860" y="1714488"/>
          <a:ext cx="2161000" cy="11887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161000"/>
              </a:tblGrid>
              <a:tr h="1123771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частное умножить на делитель</a:t>
                      </a:r>
                      <a:endParaRPr lang="ru-RU" sz="2400" b="1" dirty="0"/>
                    </a:p>
                  </a:txBody>
                  <a:tcPr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4572000" y="1714488"/>
          <a:ext cx="2161000" cy="1178727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161000"/>
              </a:tblGrid>
              <a:tr h="1178727">
                <a:tc>
                  <a:txBody>
                    <a:bodyPr/>
                    <a:lstStyle/>
                    <a:p>
                      <a:pPr algn="ctr"/>
                      <a:r>
                        <a:rPr lang="en-US" sz="3200" b="1" dirty="0" smtClean="0">
                          <a:latin typeface="Adobe Garamond Pro" pitchFamily="18" charset="0"/>
                        </a:rPr>
                        <a:t>0</a:t>
                      </a:r>
                      <a:endParaRPr lang="ru-RU" sz="3200" b="1" dirty="0"/>
                    </a:p>
                  </a:txBody>
                  <a:tcPr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9" name="Таблица 8"/>
          <p:cNvGraphicFramePr>
            <a:graphicFrameLocks noGrp="1"/>
          </p:cNvGraphicFramePr>
          <p:nvPr/>
        </p:nvGraphicFramePr>
        <p:xfrm>
          <a:off x="6728995" y="1714488"/>
          <a:ext cx="2161000" cy="1178727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161000"/>
              </a:tblGrid>
              <a:tr h="1178727"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 smtClean="0">
                          <a:latin typeface="Adobe Garamond Pro" pitchFamily="18" charset="0"/>
                        </a:rPr>
                        <a:t>49</a:t>
                      </a:r>
                      <a:endParaRPr lang="ru-RU" sz="2800" b="1" dirty="0"/>
                    </a:p>
                  </a:txBody>
                  <a:tcPr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0" name="Таблица 9"/>
          <p:cNvGraphicFramePr>
            <a:graphicFrameLocks noGrp="1"/>
          </p:cNvGraphicFramePr>
          <p:nvPr/>
        </p:nvGraphicFramePr>
        <p:xfrm>
          <a:off x="6728995" y="2857496"/>
          <a:ext cx="2161000" cy="1178727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161000"/>
              </a:tblGrid>
              <a:tr h="1178727">
                <a:tc>
                  <a:txBody>
                    <a:bodyPr/>
                    <a:lstStyle/>
                    <a:p>
                      <a:pPr algn="ctr"/>
                      <a:r>
                        <a:rPr lang="en-US" sz="3200" b="1" i="1" dirty="0" err="1" smtClean="0"/>
                        <a:t>a+b</a:t>
                      </a:r>
                      <a:r>
                        <a:rPr lang="en-US" sz="3200" b="1" i="1" dirty="0" smtClean="0"/>
                        <a:t>=</a:t>
                      </a:r>
                      <a:r>
                        <a:rPr lang="en-US" sz="3200" b="1" i="1" dirty="0" err="1" smtClean="0"/>
                        <a:t>b+a</a:t>
                      </a:r>
                      <a:endParaRPr lang="ru-RU" sz="3200" b="1" i="1" dirty="0"/>
                    </a:p>
                  </a:txBody>
                  <a:tcPr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3" name="Таблица 12"/>
          <p:cNvGraphicFramePr>
            <a:graphicFrameLocks noGrp="1"/>
          </p:cNvGraphicFramePr>
          <p:nvPr/>
        </p:nvGraphicFramePr>
        <p:xfrm>
          <a:off x="2415005" y="2857496"/>
          <a:ext cx="2161000" cy="1178727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161000"/>
              </a:tblGrid>
              <a:tr h="1178727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вычитаемое</a:t>
                      </a:r>
                      <a:endParaRPr lang="ru-RU" sz="2400" b="1" dirty="0"/>
                    </a:p>
                  </a:txBody>
                  <a:tcPr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4" name="Таблица 13"/>
          <p:cNvGraphicFramePr>
            <a:graphicFrameLocks noGrp="1"/>
          </p:cNvGraphicFramePr>
          <p:nvPr/>
        </p:nvGraphicFramePr>
        <p:xfrm>
          <a:off x="271865" y="2857496"/>
          <a:ext cx="2161000" cy="1178727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161000"/>
              </a:tblGrid>
              <a:tr h="1178727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1" name="Таблица 10"/>
          <p:cNvGraphicFramePr>
            <a:graphicFrameLocks noGrp="1"/>
          </p:cNvGraphicFramePr>
          <p:nvPr/>
        </p:nvGraphicFramePr>
        <p:xfrm>
          <a:off x="4572000" y="2857496"/>
          <a:ext cx="2161000" cy="1178727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161000"/>
              </a:tblGrid>
              <a:tr h="1178727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5" name="Таблица 14"/>
          <p:cNvGraphicFramePr>
            <a:graphicFrameLocks noGrp="1"/>
          </p:cNvGraphicFramePr>
          <p:nvPr/>
        </p:nvGraphicFramePr>
        <p:xfrm>
          <a:off x="269702" y="4300111"/>
          <a:ext cx="2161000" cy="1178727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161000"/>
              </a:tblGrid>
              <a:tr h="1178727">
                <a:tc>
                  <a:txBody>
                    <a:bodyPr/>
                    <a:lstStyle/>
                    <a:p>
                      <a:pPr algn="ctr"/>
                      <a:r>
                        <a:rPr lang="en-US" sz="3200" b="1" dirty="0" smtClean="0">
                          <a:latin typeface="Adobe Caslon Pro Bold" pitchFamily="18" charset="0"/>
                        </a:rPr>
                        <a:t>120</a:t>
                      </a:r>
                      <a:endParaRPr lang="ru-RU" sz="32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7" name="Таблица 16"/>
          <p:cNvGraphicFramePr>
            <a:graphicFrameLocks noGrp="1"/>
          </p:cNvGraphicFramePr>
          <p:nvPr/>
        </p:nvGraphicFramePr>
        <p:xfrm>
          <a:off x="4585855" y="4300111"/>
          <a:ext cx="2161000" cy="1178727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161000"/>
              </a:tblGrid>
              <a:tr h="1178727"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err="1" smtClean="0"/>
                        <a:t>х</a:t>
                      </a:r>
                      <a:endParaRPr lang="ru-RU" sz="32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8" name="Таблица 17"/>
          <p:cNvGraphicFramePr>
            <a:graphicFrameLocks noGrp="1"/>
          </p:cNvGraphicFramePr>
          <p:nvPr/>
        </p:nvGraphicFramePr>
        <p:xfrm>
          <a:off x="6742850" y="4300111"/>
          <a:ext cx="2161000" cy="11887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161000"/>
              </a:tblGrid>
              <a:tr h="1178727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делимое</a:t>
                      </a:r>
                      <a:r>
                        <a:rPr lang="ru-RU" sz="2400" b="1" baseline="0" dirty="0" smtClean="0"/>
                        <a:t> разделить на частное</a:t>
                      </a:r>
                      <a:endParaRPr lang="ru-RU" sz="24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9" name="Таблица 18"/>
          <p:cNvGraphicFramePr>
            <a:graphicFrameLocks noGrp="1"/>
          </p:cNvGraphicFramePr>
          <p:nvPr/>
        </p:nvGraphicFramePr>
        <p:xfrm>
          <a:off x="269702" y="5472992"/>
          <a:ext cx="2161000" cy="1178727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161000"/>
              </a:tblGrid>
              <a:tr h="1178727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уменьшаемое</a:t>
                      </a:r>
                      <a:endParaRPr lang="ru-RU" sz="24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2" name="Таблица 21"/>
          <p:cNvGraphicFramePr>
            <a:graphicFrameLocks noGrp="1"/>
          </p:cNvGraphicFramePr>
          <p:nvPr/>
        </p:nvGraphicFramePr>
        <p:xfrm>
          <a:off x="6742850" y="5472992"/>
          <a:ext cx="2161000" cy="1178727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161000"/>
              </a:tblGrid>
              <a:tr h="1178727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0" name="Таблица 19"/>
          <p:cNvGraphicFramePr>
            <a:graphicFrameLocks noGrp="1"/>
          </p:cNvGraphicFramePr>
          <p:nvPr/>
        </p:nvGraphicFramePr>
        <p:xfrm>
          <a:off x="4585855" y="5472992"/>
          <a:ext cx="2161000" cy="1178727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161000"/>
              </a:tblGrid>
              <a:tr h="1178727">
                <a:tc>
                  <a:txBody>
                    <a:bodyPr/>
                    <a:lstStyle/>
                    <a:p>
                      <a:pPr algn="ctr"/>
                      <a:r>
                        <a:rPr lang="en-US" sz="3200" b="1" i="1" baseline="0" dirty="0" smtClean="0"/>
                        <a:t>a ·</a:t>
                      </a:r>
                      <a:r>
                        <a:rPr lang="en-US" sz="3200" b="1" i="1" dirty="0" smtClean="0"/>
                        <a:t> b = b · a</a:t>
                      </a:r>
                      <a:endParaRPr lang="ru-RU" sz="3200" b="1" i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1" name="Таблица 20"/>
          <p:cNvGraphicFramePr>
            <a:graphicFrameLocks noGrp="1"/>
          </p:cNvGraphicFramePr>
          <p:nvPr/>
        </p:nvGraphicFramePr>
        <p:xfrm>
          <a:off x="2428860" y="5472992"/>
          <a:ext cx="2161000" cy="1178727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161000"/>
              </a:tblGrid>
              <a:tr h="1178727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23" name="Рисунок 22" descr="1213708430-loto_pac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0000" contrast="30000"/>
          </a:blip>
          <a:stretch>
            <a:fillRect/>
          </a:stretch>
        </p:blipFill>
        <p:spPr>
          <a:xfrm>
            <a:off x="0" y="145015"/>
            <a:ext cx="2047864" cy="1360752"/>
          </a:xfrm>
          <a:prstGeom prst="rect">
            <a:avLst/>
          </a:prstGeom>
        </p:spPr>
      </p:pic>
      <p:sp>
        <p:nvSpPr>
          <p:cNvPr id="24" name="TextBox 23"/>
          <p:cNvSpPr txBox="1"/>
          <p:nvPr/>
        </p:nvSpPr>
        <p:spPr>
          <a:xfrm>
            <a:off x="2214546" y="642918"/>
            <a:ext cx="5286412" cy="523220"/>
          </a:xfrm>
          <a:prstGeom prst="rect">
            <a:avLst/>
          </a:prstGeom>
          <a:solidFill>
            <a:srgbClr val="E7D7B7"/>
          </a:solidFill>
          <a:ln w="28575"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800" b="1" dirty="0" smtClean="0">
                <a:latin typeface="Adobe Caslon Pro Bold" pitchFamily="18" charset="0"/>
              </a:rPr>
              <a:t>   </a:t>
            </a:r>
            <a:r>
              <a:rPr lang="ru-RU" sz="2800" b="1" dirty="0" err="1" smtClean="0">
                <a:latin typeface="Adobe Caslon Pro Bold" pitchFamily="18" charset="0"/>
              </a:rPr>
              <a:t>х</a:t>
            </a:r>
            <a:r>
              <a:rPr lang="ru-RU" sz="2800" b="1" dirty="0" smtClean="0">
                <a:latin typeface="Adobe Caslon Pro Bold" pitchFamily="18" charset="0"/>
              </a:rPr>
              <a:t> · 1</a:t>
            </a:r>
            <a:r>
              <a:rPr lang="en-US" sz="2800" b="1" dirty="0" smtClean="0">
                <a:latin typeface="Adobe Caslon Pro Bold" pitchFamily="18" charset="0"/>
              </a:rPr>
              <a:t> </a:t>
            </a:r>
            <a:r>
              <a:rPr lang="ru-RU" sz="2800" b="1" dirty="0" smtClean="0">
                <a:latin typeface="Adobe Caslon Pro Bold" pitchFamily="18" charset="0"/>
              </a:rPr>
              <a:t>= ?</a:t>
            </a:r>
            <a:r>
              <a:rPr lang="ru-RU" sz="2800" b="1" dirty="0" smtClean="0"/>
              <a:t>    </a:t>
            </a:r>
            <a:endParaRPr lang="en-US" sz="2800" b="1" dirty="0" smtClean="0">
              <a:latin typeface="Adobe Caslon Pro Bold" pitchFamily="18" charset="0"/>
            </a:endParaRPr>
          </a:p>
        </p:txBody>
      </p:sp>
      <p:grpSp>
        <p:nvGrpSpPr>
          <p:cNvPr id="25" name="Группа 80"/>
          <p:cNvGrpSpPr/>
          <p:nvPr/>
        </p:nvGrpSpPr>
        <p:grpSpPr>
          <a:xfrm>
            <a:off x="7929586" y="110840"/>
            <a:ext cx="928694" cy="1311431"/>
            <a:chOff x="8001024" y="117305"/>
            <a:chExt cx="928694" cy="1311431"/>
          </a:xfrm>
        </p:grpSpPr>
        <p:grpSp>
          <p:nvGrpSpPr>
            <p:cNvPr id="26" name="Группа 91"/>
            <p:cNvGrpSpPr/>
            <p:nvPr/>
          </p:nvGrpSpPr>
          <p:grpSpPr>
            <a:xfrm>
              <a:off x="8001024" y="214290"/>
              <a:ext cx="928694" cy="1214446"/>
              <a:chOff x="7929586" y="214290"/>
              <a:chExt cx="928694" cy="1214446"/>
            </a:xfrm>
          </p:grpSpPr>
          <p:sp>
            <p:nvSpPr>
              <p:cNvPr id="28" name="Цилиндр 27"/>
              <p:cNvSpPr/>
              <p:nvPr/>
            </p:nvSpPr>
            <p:spPr>
              <a:xfrm>
                <a:off x="7929586" y="214290"/>
                <a:ext cx="928694" cy="1214446"/>
              </a:xfrm>
              <a:prstGeom prst="can">
                <a:avLst>
                  <a:gd name="adj" fmla="val 56735"/>
                </a:avLst>
              </a:prstGeom>
              <a:solidFill>
                <a:schemeClr val="accent4">
                  <a:lumMod val="40000"/>
                  <a:lumOff val="60000"/>
                </a:schemeClr>
              </a:solidFill>
              <a:ln w="28575">
                <a:solidFill>
                  <a:schemeClr val="accent2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t"/>
              <a:lstStyle/>
              <a:p>
                <a:pPr algn="ctr"/>
                <a:endParaRPr lang="ru-RU" sz="2400" b="1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29" name="Дуга 28"/>
              <p:cNvSpPr/>
              <p:nvPr/>
            </p:nvSpPr>
            <p:spPr>
              <a:xfrm rot="10800000">
                <a:off x="7929586" y="472332"/>
                <a:ext cx="928694" cy="500066"/>
              </a:xfrm>
              <a:prstGeom prst="arc">
                <a:avLst>
                  <a:gd name="adj1" fmla="val 10955958"/>
                  <a:gd name="adj2" fmla="val 21157980"/>
                </a:avLst>
              </a:prstGeom>
              <a:ln>
                <a:solidFill>
                  <a:schemeClr val="accent2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30" name="Дуга 29"/>
              <p:cNvSpPr/>
              <p:nvPr/>
            </p:nvSpPr>
            <p:spPr>
              <a:xfrm rot="10800000">
                <a:off x="7929586" y="642918"/>
                <a:ext cx="928694" cy="500066"/>
              </a:xfrm>
              <a:prstGeom prst="arc">
                <a:avLst>
                  <a:gd name="adj1" fmla="val 10955958"/>
                  <a:gd name="adj2" fmla="val 21157980"/>
                </a:avLst>
              </a:prstGeom>
              <a:ln>
                <a:solidFill>
                  <a:schemeClr val="accent2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27" name="TextBox 26"/>
            <p:cNvSpPr txBox="1"/>
            <p:nvPr/>
          </p:nvSpPr>
          <p:spPr>
            <a:xfrm>
              <a:off x="8072462" y="117305"/>
              <a:ext cx="78581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3200" b="1" dirty="0" smtClean="0">
                  <a:solidFill>
                    <a:schemeClr val="accent2">
                      <a:lumMod val="50000"/>
                    </a:schemeClr>
                  </a:solidFill>
                </a:rPr>
                <a:t>9</a:t>
              </a:r>
              <a:endParaRPr lang="ru-RU" sz="3200" b="1" dirty="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5.18519E-6 L -0.2441 0.57754 " pathEditMode="relative" ptsTypes="AA">
                                      <p:cBhvr>
                                        <p:cTn id="2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</p:childTnLst>
        </p:cTn>
      </p:par>
    </p:tnLst>
    <p:bldLst>
      <p:bldP spid="2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2500306"/>
            <a:ext cx="8229600" cy="1143000"/>
          </a:xfrm>
        </p:spPr>
        <p:txBody>
          <a:bodyPr>
            <a:noAutofit/>
          </a:bodyPr>
          <a:lstStyle/>
          <a:p>
            <a:r>
              <a:rPr lang="ru-RU" sz="9600" dirty="0" smtClean="0"/>
              <a:t>МОЛОДЦЫ!</a:t>
            </a:r>
            <a:endParaRPr lang="ru-RU" sz="9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1143000"/>
          </a:xfrm>
        </p:spPr>
        <p:txBody>
          <a:bodyPr anchor="t">
            <a:normAutofit/>
          </a:bodyPr>
          <a:lstStyle/>
          <a:p>
            <a:r>
              <a:rPr lang="ru-RU" sz="3200" dirty="0" smtClean="0"/>
              <a:t>Литература и ресурсы</a:t>
            </a:r>
            <a:endParaRPr lang="ru-RU" sz="32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571480"/>
            <a:ext cx="8686832" cy="4525963"/>
          </a:xfrm>
        </p:spPr>
        <p:txBody>
          <a:bodyPr/>
          <a:lstStyle/>
          <a:p>
            <a:r>
              <a:rPr lang="ru-RU" sz="2000" dirty="0" smtClean="0"/>
              <a:t>Н. Я. </a:t>
            </a:r>
            <a:r>
              <a:rPr lang="ru-RU" sz="2000" dirty="0" err="1" smtClean="0"/>
              <a:t>Виленкин</a:t>
            </a:r>
            <a:r>
              <a:rPr lang="ru-RU" sz="2000" dirty="0" smtClean="0"/>
              <a:t>, В. И. Жохов, А. С. Чесноков, С.И. </a:t>
            </a:r>
            <a:r>
              <a:rPr lang="ru-RU" sz="2000" dirty="0" err="1" smtClean="0"/>
              <a:t>Шварцбурд</a:t>
            </a:r>
            <a:r>
              <a:rPr lang="ru-RU" sz="2000" dirty="0" smtClean="0"/>
              <a:t>.  Математика. 5 класс</a:t>
            </a:r>
            <a:endParaRPr lang="en-US" sz="2000" dirty="0" smtClean="0"/>
          </a:p>
          <a:p>
            <a:r>
              <a:rPr lang="ru-RU" sz="2000" dirty="0" smtClean="0"/>
              <a:t>В. Г. Коваленко. Дидактические игры на уроках математики. Книга для учителя. – М.: Просвещение, 1990.</a:t>
            </a:r>
            <a:endParaRPr lang="en-US" sz="2000" dirty="0" smtClean="0"/>
          </a:p>
          <a:p>
            <a:r>
              <a:rPr lang="ru-RU" sz="2000" u="sng" dirty="0" smtClean="0">
                <a:hlinkClick r:id="rId2"/>
              </a:rPr>
              <a:t>http://www.france-cei.com/catalog/images/Loto11.jpg</a:t>
            </a:r>
            <a:r>
              <a:rPr lang="ru-RU" sz="2000" dirty="0" smtClean="0"/>
              <a:t>  лото общая картинка</a:t>
            </a:r>
          </a:p>
          <a:p>
            <a:r>
              <a:rPr lang="ru-RU" sz="2000" u="sng" dirty="0" smtClean="0">
                <a:hlinkClick r:id="rId3"/>
              </a:rPr>
              <a:t>http://www.formfarm.ru/images/uploads/1213708430-loto_pac.jpg</a:t>
            </a:r>
            <a:r>
              <a:rPr lang="ru-RU" sz="2000" dirty="0" smtClean="0"/>
              <a:t> мешочек для лото</a:t>
            </a:r>
          </a:p>
          <a:p>
            <a:r>
              <a:rPr lang="ru-RU" sz="2000" dirty="0" smtClean="0"/>
              <a:t>Фото авторское</a:t>
            </a:r>
            <a:endParaRPr lang="ru-RU" sz="2000" dirty="0"/>
          </a:p>
        </p:txBody>
      </p:sp>
      <p:pic>
        <p:nvPicPr>
          <p:cNvPr id="6" name="Рисунок 5" descr="дети в отпуске у нас 05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357554" y="2569581"/>
            <a:ext cx="5572164" cy="417912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" name="Таблица 15"/>
          <p:cNvGraphicFramePr>
            <a:graphicFrameLocks noGrp="1"/>
          </p:cNvGraphicFramePr>
          <p:nvPr/>
        </p:nvGraphicFramePr>
        <p:xfrm>
          <a:off x="2428860" y="4286256"/>
          <a:ext cx="2161000" cy="20421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161000"/>
              </a:tblGrid>
              <a:tr h="1178727">
                <a:tc>
                  <a:txBody>
                    <a:bodyPr/>
                    <a:lstStyle/>
                    <a:p>
                      <a:pPr algn="ctr"/>
                      <a:r>
                        <a:rPr lang="en-US" sz="3200" b="1" i="1" baseline="0" dirty="0" smtClean="0"/>
                        <a:t>a + (b + c) =</a:t>
                      </a:r>
                    </a:p>
                    <a:p>
                      <a:pPr algn="ctr"/>
                      <a:r>
                        <a:rPr lang="en-US" sz="3200" b="1" i="1" baseline="0" dirty="0" smtClean="0"/>
                        <a:t>(a + b) + c</a:t>
                      </a:r>
                      <a:endParaRPr lang="ru-RU" sz="3200" b="1" i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271865" y="1714488"/>
          <a:ext cx="2161000" cy="1178727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161000"/>
              </a:tblGrid>
              <a:tr h="1178727">
                <a:tc>
                  <a:txBody>
                    <a:bodyPr/>
                    <a:lstStyle/>
                    <a:p>
                      <a:r>
                        <a:rPr lang="ru-RU" sz="2400" b="1" dirty="0" smtClean="0"/>
                        <a:t>    слагаемое</a:t>
                      </a:r>
                      <a:endParaRPr lang="ru-RU" sz="2400" b="1" dirty="0"/>
                    </a:p>
                  </a:txBody>
                  <a:tcPr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2428860" y="1714488"/>
          <a:ext cx="2161000" cy="11887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161000"/>
              </a:tblGrid>
              <a:tr h="1123771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частное умножить на делитель</a:t>
                      </a:r>
                      <a:endParaRPr lang="ru-RU" sz="2400" b="1" dirty="0"/>
                    </a:p>
                  </a:txBody>
                  <a:tcPr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4572000" y="1714488"/>
          <a:ext cx="2161000" cy="1178727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161000"/>
              </a:tblGrid>
              <a:tr h="1178727">
                <a:tc>
                  <a:txBody>
                    <a:bodyPr/>
                    <a:lstStyle/>
                    <a:p>
                      <a:pPr algn="ctr"/>
                      <a:r>
                        <a:rPr lang="en-US" sz="3200" b="1" dirty="0" smtClean="0">
                          <a:latin typeface="Adobe Garamond Pro" pitchFamily="18" charset="0"/>
                        </a:rPr>
                        <a:t>0</a:t>
                      </a:r>
                      <a:endParaRPr lang="ru-RU" sz="3200" b="1" dirty="0"/>
                    </a:p>
                  </a:txBody>
                  <a:tcPr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9" name="Таблица 8"/>
          <p:cNvGraphicFramePr>
            <a:graphicFrameLocks noGrp="1"/>
          </p:cNvGraphicFramePr>
          <p:nvPr/>
        </p:nvGraphicFramePr>
        <p:xfrm>
          <a:off x="6728995" y="1714488"/>
          <a:ext cx="2161000" cy="1178727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161000"/>
              </a:tblGrid>
              <a:tr h="1178727"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 smtClean="0">
                          <a:latin typeface="Adobe Garamond Pro" pitchFamily="18" charset="0"/>
                        </a:rPr>
                        <a:t>49</a:t>
                      </a:r>
                      <a:endParaRPr lang="ru-RU" sz="2800" b="1" dirty="0"/>
                    </a:p>
                  </a:txBody>
                  <a:tcPr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0" name="Таблица 9"/>
          <p:cNvGraphicFramePr>
            <a:graphicFrameLocks noGrp="1"/>
          </p:cNvGraphicFramePr>
          <p:nvPr/>
        </p:nvGraphicFramePr>
        <p:xfrm>
          <a:off x="6728995" y="2857496"/>
          <a:ext cx="2161000" cy="1178727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161000"/>
              </a:tblGrid>
              <a:tr h="1178727">
                <a:tc>
                  <a:txBody>
                    <a:bodyPr/>
                    <a:lstStyle/>
                    <a:p>
                      <a:pPr algn="ctr"/>
                      <a:r>
                        <a:rPr lang="en-US" sz="3200" b="1" i="1" dirty="0" err="1" smtClean="0"/>
                        <a:t>a+b</a:t>
                      </a:r>
                      <a:r>
                        <a:rPr lang="en-US" sz="3200" b="1" i="1" dirty="0" smtClean="0"/>
                        <a:t>=</a:t>
                      </a:r>
                      <a:r>
                        <a:rPr lang="en-US" sz="3200" b="1" i="1" dirty="0" err="1" smtClean="0"/>
                        <a:t>b+a</a:t>
                      </a:r>
                      <a:endParaRPr lang="ru-RU" sz="3200" b="1" i="1" dirty="0"/>
                    </a:p>
                  </a:txBody>
                  <a:tcPr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3" name="Таблица 12"/>
          <p:cNvGraphicFramePr>
            <a:graphicFrameLocks noGrp="1"/>
          </p:cNvGraphicFramePr>
          <p:nvPr/>
        </p:nvGraphicFramePr>
        <p:xfrm>
          <a:off x="2415005" y="2857496"/>
          <a:ext cx="2161000" cy="1178727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161000"/>
              </a:tblGrid>
              <a:tr h="1178727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вычитаемое</a:t>
                      </a:r>
                      <a:endParaRPr lang="ru-RU" sz="2400" b="1" dirty="0"/>
                    </a:p>
                  </a:txBody>
                  <a:tcPr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4" name="Таблица 13"/>
          <p:cNvGraphicFramePr>
            <a:graphicFrameLocks noGrp="1"/>
          </p:cNvGraphicFramePr>
          <p:nvPr/>
        </p:nvGraphicFramePr>
        <p:xfrm>
          <a:off x="271865" y="2857496"/>
          <a:ext cx="2161000" cy="1178727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161000"/>
              </a:tblGrid>
              <a:tr h="1178727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1" name="Таблица 10"/>
          <p:cNvGraphicFramePr>
            <a:graphicFrameLocks noGrp="1"/>
          </p:cNvGraphicFramePr>
          <p:nvPr/>
        </p:nvGraphicFramePr>
        <p:xfrm>
          <a:off x="4572000" y="2857496"/>
          <a:ext cx="2161000" cy="1178727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161000"/>
              </a:tblGrid>
              <a:tr h="1178727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5" name="Таблица 14"/>
          <p:cNvGraphicFramePr>
            <a:graphicFrameLocks noGrp="1"/>
          </p:cNvGraphicFramePr>
          <p:nvPr/>
        </p:nvGraphicFramePr>
        <p:xfrm>
          <a:off x="269702" y="4286256"/>
          <a:ext cx="2161000" cy="1178727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161000"/>
              </a:tblGrid>
              <a:tr h="1178727">
                <a:tc>
                  <a:txBody>
                    <a:bodyPr/>
                    <a:lstStyle/>
                    <a:p>
                      <a:pPr algn="ctr"/>
                      <a:r>
                        <a:rPr lang="en-US" sz="3200" b="1" dirty="0" smtClean="0">
                          <a:latin typeface="Adobe Caslon Pro Bold" pitchFamily="18" charset="0"/>
                        </a:rPr>
                        <a:t>120</a:t>
                      </a:r>
                      <a:endParaRPr lang="ru-RU" sz="32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7" name="Таблица 16"/>
          <p:cNvGraphicFramePr>
            <a:graphicFrameLocks noGrp="1"/>
          </p:cNvGraphicFramePr>
          <p:nvPr/>
        </p:nvGraphicFramePr>
        <p:xfrm>
          <a:off x="4585855" y="4286256"/>
          <a:ext cx="2161000" cy="1178727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161000"/>
              </a:tblGrid>
              <a:tr h="1178727"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err="1" smtClean="0"/>
                        <a:t>х</a:t>
                      </a:r>
                      <a:endParaRPr lang="ru-RU" sz="32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8" name="Таблица 17"/>
          <p:cNvGraphicFramePr>
            <a:graphicFrameLocks noGrp="1"/>
          </p:cNvGraphicFramePr>
          <p:nvPr/>
        </p:nvGraphicFramePr>
        <p:xfrm>
          <a:off x="6742850" y="4286256"/>
          <a:ext cx="2161000" cy="11887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161000"/>
              </a:tblGrid>
              <a:tr h="1178727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делимое</a:t>
                      </a:r>
                      <a:r>
                        <a:rPr lang="ru-RU" sz="2400" b="1" baseline="0" dirty="0" smtClean="0"/>
                        <a:t> разделить на частное</a:t>
                      </a:r>
                      <a:endParaRPr lang="ru-RU" sz="24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9" name="Таблица 18"/>
          <p:cNvGraphicFramePr>
            <a:graphicFrameLocks noGrp="1"/>
          </p:cNvGraphicFramePr>
          <p:nvPr/>
        </p:nvGraphicFramePr>
        <p:xfrm>
          <a:off x="269702" y="5472992"/>
          <a:ext cx="2161000" cy="1178727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161000"/>
              </a:tblGrid>
              <a:tr h="1178727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уменьшаемое</a:t>
                      </a:r>
                      <a:endParaRPr lang="ru-RU" sz="24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2" name="Таблица 21"/>
          <p:cNvGraphicFramePr>
            <a:graphicFrameLocks noGrp="1"/>
          </p:cNvGraphicFramePr>
          <p:nvPr/>
        </p:nvGraphicFramePr>
        <p:xfrm>
          <a:off x="6742850" y="5472992"/>
          <a:ext cx="2161000" cy="1178727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161000"/>
              </a:tblGrid>
              <a:tr h="1178727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0" name="Таблица 19"/>
          <p:cNvGraphicFramePr>
            <a:graphicFrameLocks noGrp="1"/>
          </p:cNvGraphicFramePr>
          <p:nvPr/>
        </p:nvGraphicFramePr>
        <p:xfrm>
          <a:off x="4585855" y="5472992"/>
          <a:ext cx="2161000" cy="1178727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161000"/>
              </a:tblGrid>
              <a:tr h="1178727">
                <a:tc>
                  <a:txBody>
                    <a:bodyPr/>
                    <a:lstStyle/>
                    <a:p>
                      <a:pPr algn="ctr"/>
                      <a:r>
                        <a:rPr lang="en-US" sz="3200" b="1" i="1" baseline="0" dirty="0" smtClean="0"/>
                        <a:t>a ·</a:t>
                      </a:r>
                      <a:r>
                        <a:rPr lang="en-US" sz="3200" b="1" i="1" dirty="0" smtClean="0"/>
                        <a:t> b = b · a</a:t>
                      </a:r>
                      <a:endParaRPr lang="ru-RU" sz="3200" b="1" i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1" name="Таблица 20"/>
          <p:cNvGraphicFramePr>
            <a:graphicFrameLocks noGrp="1"/>
          </p:cNvGraphicFramePr>
          <p:nvPr/>
        </p:nvGraphicFramePr>
        <p:xfrm>
          <a:off x="2428860" y="5472992"/>
          <a:ext cx="2161000" cy="1178727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161000"/>
              </a:tblGrid>
              <a:tr h="1178727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23" name="Управляющая кнопка: далее 22">
            <a:hlinkClick r:id="" action="ppaction://hlinkshowjump?jump=nextslide" highlightClick="1"/>
          </p:cNvPr>
          <p:cNvSpPr/>
          <p:nvPr/>
        </p:nvSpPr>
        <p:spPr>
          <a:xfrm>
            <a:off x="8358214" y="6215082"/>
            <a:ext cx="785786" cy="642918"/>
          </a:xfrm>
          <a:prstGeom prst="actionButtonForwardNex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4" name="Рисунок 23" descr="1213708430-loto_pac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0000" contrast="30000"/>
          </a:blip>
          <a:stretch>
            <a:fillRect/>
          </a:stretch>
        </p:blipFill>
        <p:spPr>
          <a:xfrm>
            <a:off x="0" y="117305"/>
            <a:ext cx="2047864" cy="1360752"/>
          </a:xfrm>
          <a:prstGeom prst="rect">
            <a:avLst/>
          </a:prstGeom>
        </p:spPr>
      </p:pic>
      <p:sp>
        <p:nvSpPr>
          <p:cNvPr id="25" name="TextBox 24"/>
          <p:cNvSpPr txBox="1"/>
          <p:nvPr/>
        </p:nvSpPr>
        <p:spPr>
          <a:xfrm>
            <a:off x="2214546" y="428604"/>
            <a:ext cx="5105886" cy="830997"/>
          </a:xfrm>
          <a:prstGeom prst="rect">
            <a:avLst/>
          </a:prstGeom>
          <a:solidFill>
            <a:srgbClr val="E7D7B7"/>
          </a:solidFill>
          <a:ln w="28575"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400" b="1" dirty="0" smtClean="0"/>
              <a:t>Назовите неизвестный компонент</a:t>
            </a:r>
          </a:p>
          <a:p>
            <a:pPr algn="ctr"/>
            <a:r>
              <a:rPr lang="ru-RU" sz="2400" b="1" dirty="0" smtClean="0"/>
              <a:t> в уравнении   </a:t>
            </a:r>
            <a:r>
              <a:rPr lang="en-US" sz="2400" b="1" dirty="0" smtClean="0">
                <a:latin typeface="Adobe Caslon Pro Bold" pitchFamily="18" charset="0"/>
              </a:rPr>
              <a:t>x + 15 = 32</a:t>
            </a:r>
            <a:endParaRPr lang="ru-RU" sz="2400" b="1" dirty="0"/>
          </a:p>
        </p:txBody>
      </p:sp>
      <p:grpSp>
        <p:nvGrpSpPr>
          <p:cNvPr id="26" name="Группа 6"/>
          <p:cNvGrpSpPr/>
          <p:nvPr/>
        </p:nvGrpSpPr>
        <p:grpSpPr>
          <a:xfrm>
            <a:off x="7929586" y="214290"/>
            <a:ext cx="928694" cy="1214446"/>
            <a:chOff x="7929586" y="214290"/>
            <a:chExt cx="928694" cy="1214446"/>
          </a:xfrm>
        </p:grpSpPr>
        <p:grpSp>
          <p:nvGrpSpPr>
            <p:cNvPr id="27" name="Группа 42"/>
            <p:cNvGrpSpPr/>
            <p:nvPr/>
          </p:nvGrpSpPr>
          <p:grpSpPr>
            <a:xfrm>
              <a:off x="7929586" y="214290"/>
              <a:ext cx="928694" cy="1214446"/>
              <a:chOff x="7929586" y="214290"/>
              <a:chExt cx="928694" cy="1214446"/>
            </a:xfrm>
          </p:grpSpPr>
          <p:sp>
            <p:nvSpPr>
              <p:cNvPr id="29" name="Цилиндр 28"/>
              <p:cNvSpPr/>
              <p:nvPr/>
            </p:nvSpPr>
            <p:spPr>
              <a:xfrm>
                <a:off x="7929586" y="214290"/>
                <a:ext cx="928694" cy="1214446"/>
              </a:xfrm>
              <a:prstGeom prst="can">
                <a:avLst>
                  <a:gd name="adj" fmla="val 56735"/>
                </a:avLst>
              </a:prstGeom>
              <a:solidFill>
                <a:schemeClr val="accent4">
                  <a:lumMod val="40000"/>
                  <a:lumOff val="60000"/>
                </a:schemeClr>
              </a:solidFill>
              <a:ln w="28575">
                <a:solidFill>
                  <a:schemeClr val="accent2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t"/>
              <a:lstStyle/>
              <a:p>
                <a:pPr algn="ctr"/>
                <a:endParaRPr lang="ru-RU" sz="2400" b="1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30" name="Дуга 29"/>
              <p:cNvSpPr/>
              <p:nvPr/>
            </p:nvSpPr>
            <p:spPr>
              <a:xfrm rot="10800000">
                <a:off x="7929586" y="472332"/>
                <a:ext cx="928694" cy="500066"/>
              </a:xfrm>
              <a:prstGeom prst="arc">
                <a:avLst>
                  <a:gd name="adj1" fmla="val 10955958"/>
                  <a:gd name="adj2" fmla="val 21157980"/>
                </a:avLst>
              </a:prstGeom>
              <a:ln>
                <a:solidFill>
                  <a:schemeClr val="accent2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31" name="Дуга 30"/>
              <p:cNvSpPr/>
              <p:nvPr/>
            </p:nvSpPr>
            <p:spPr>
              <a:xfrm rot="10800000">
                <a:off x="7929586" y="642918"/>
                <a:ext cx="928694" cy="500066"/>
              </a:xfrm>
              <a:prstGeom prst="arc">
                <a:avLst>
                  <a:gd name="adj1" fmla="val 10955958"/>
                  <a:gd name="adj2" fmla="val 21157980"/>
                </a:avLst>
              </a:prstGeom>
              <a:ln>
                <a:solidFill>
                  <a:schemeClr val="accent2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28" name="TextBox 27"/>
            <p:cNvSpPr txBox="1"/>
            <p:nvPr/>
          </p:nvSpPr>
          <p:spPr>
            <a:xfrm>
              <a:off x="7985006" y="214290"/>
              <a:ext cx="78581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200" b="1" dirty="0" smtClean="0">
                  <a:solidFill>
                    <a:schemeClr val="accent2">
                      <a:lumMod val="50000"/>
                    </a:schemeClr>
                  </a:solidFill>
                  <a:latin typeface="Adobe Garamond Pro" pitchFamily="18" charset="0"/>
                </a:rPr>
                <a:t>14</a:t>
              </a:r>
              <a:endParaRPr lang="ru-RU" sz="3200" b="1" dirty="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</p:grp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4.07407E-6 L -0.725 0.21226 " pathEditMode="relative" rAng="0" ptsTypes="AA">
                                      <p:cBhvr>
                                        <p:cTn id="2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63" y="10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35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  <p:bldLst>
      <p:bldP spid="23" grpId="0" animBg="1"/>
      <p:bldP spid="2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" name="Таблица 15"/>
          <p:cNvGraphicFramePr>
            <a:graphicFrameLocks noGrp="1"/>
          </p:cNvGraphicFramePr>
          <p:nvPr/>
        </p:nvGraphicFramePr>
        <p:xfrm>
          <a:off x="2428860" y="4286256"/>
          <a:ext cx="2161000" cy="20421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161000"/>
              </a:tblGrid>
              <a:tr h="1178727">
                <a:tc>
                  <a:txBody>
                    <a:bodyPr/>
                    <a:lstStyle/>
                    <a:p>
                      <a:pPr algn="ctr"/>
                      <a:r>
                        <a:rPr lang="en-US" sz="3200" b="1" i="1" baseline="0" dirty="0" smtClean="0"/>
                        <a:t>a + (b + c) =</a:t>
                      </a:r>
                    </a:p>
                    <a:p>
                      <a:pPr algn="ctr"/>
                      <a:r>
                        <a:rPr lang="en-US" sz="3200" b="1" i="1" baseline="0" dirty="0" smtClean="0"/>
                        <a:t>(a + b) + c</a:t>
                      </a:r>
                      <a:endParaRPr lang="ru-RU" sz="3200" b="1" i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271865" y="1714488"/>
          <a:ext cx="2161000" cy="1178727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161000"/>
              </a:tblGrid>
              <a:tr h="1178727">
                <a:tc>
                  <a:txBody>
                    <a:bodyPr/>
                    <a:lstStyle/>
                    <a:p>
                      <a:r>
                        <a:rPr lang="ru-RU" sz="2400" b="1" dirty="0" smtClean="0"/>
                        <a:t>    слагаемое</a:t>
                      </a:r>
                      <a:endParaRPr lang="ru-RU" sz="2400" b="1" dirty="0"/>
                    </a:p>
                  </a:txBody>
                  <a:tcPr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2428860" y="1714488"/>
          <a:ext cx="2161000" cy="11887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161000"/>
              </a:tblGrid>
              <a:tr h="1123771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частное умножить на делитель</a:t>
                      </a:r>
                      <a:endParaRPr lang="ru-RU" sz="2400" b="1" dirty="0"/>
                    </a:p>
                  </a:txBody>
                  <a:tcPr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4572000" y="1714488"/>
          <a:ext cx="2161000" cy="1178727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161000"/>
              </a:tblGrid>
              <a:tr h="1178727">
                <a:tc>
                  <a:txBody>
                    <a:bodyPr/>
                    <a:lstStyle/>
                    <a:p>
                      <a:pPr algn="ctr"/>
                      <a:r>
                        <a:rPr lang="en-US" sz="3200" b="1" dirty="0" smtClean="0">
                          <a:latin typeface="Adobe Garamond Pro" pitchFamily="18" charset="0"/>
                        </a:rPr>
                        <a:t>0</a:t>
                      </a:r>
                      <a:endParaRPr lang="ru-RU" sz="3200" b="1" dirty="0"/>
                    </a:p>
                  </a:txBody>
                  <a:tcPr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9" name="Таблица 8"/>
          <p:cNvGraphicFramePr>
            <a:graphicFrameLocks noGrp="1"/>
          </p:cNvGraphicFramePr>
          <p:nvPr/>
        </p:nvGraphicFramePr>
        <p:xfrm>
          <a:off x="6728995" y="1714488"/>
          <a:ext cx="2161000" cy="1178727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161000"/>
              </a:tblGrid>
              <a:tr h="1178727"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 smtClean="0">
                          <a:latin typeface="Adobe Garamond Pro" pitchFamily="18" charset="0"/>
                        </a:rPr>
                        <a:t>49</a:t>
                      </a:r>
                      <a:endParaRPr lang="ru-RU" sz="2800" b="1" dirty="0"/>
                    </a:p>
                  </a:txBody>
                  <a:tcPr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0" name="Таблица 9"/>
          <p:cNvGraphicFramePr>
            <a:graphicFrameLocks noGrp="1"/>
          </p:cNvGraphicFramePr>
          <p:nvPr/>
        </p:nvGraphicFramePr>
        <p:xfrm>
          <a:off x="6728995" y="2857496"/>
          <a:ext cx="2161000" cy="1178727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161000"/>
              </a:tblGrid>
              <a:tr h="1178727">
                <a:tc>
                  <a:txBody>
                    <a:bodyPr/>
                    <a:lstStyle/>
                    <a:p>
                      <a:pPr algn="ctr"/>
                      <a:r>
                        <a:rPr lang="en-US" sz="3200" b="1" i="1" dirty="0" err="1" smtClean="0"/>
                        <a:t>a+b</a:t>
                      </a:r>
                      <a:r>
                        <a:rPr lang="en-US" sz="3200" b="1" i="1" dirty="0" smtClean="0"/>
                        <a:t>=</a:t>
                      </a:r>
                      <a:r>
                        <a:rPr lang="en-US" sz="3200" b="1" i="1" dirty="0" err="1" smtClean="0"/>
                        <a:t>b+a</a:t>
                      </a:r>
                      <a:endParaRPr lang="ru-RU" sz="3200" b="1" i="1" dirty="0"/>
                    </a:p>
                  </a:txBody>
                  <a:tcPr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3" name="Таблица 12"/>
          <p:cNvGraphicFramePr>
            <a:graphicFrameLocks noGrp="1"/>
          </p:cNvGraphicFramePr>
          <p:nvPr/>
        </p:nvGraphicFramePr>
        <p:xfrm>
          <a:off x="2415005" y="2857496"/>
          <a:ext cx="2161000" cy="1178727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161000"/>
              </a:tblGrid>
              <a:tr h="1178727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вычитаемое</a:t>
                      </a:r>
                      <a:endParaRPr lang="ru-RU" sz="2400" b="1" dirty="0"/>
                    </a:p>
                  </a:txBody>
                  <a:tcPr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4" name="Таблица 13"/>
          <p:cNvGraphicFramePr>
            <a:graphicFrameLocks noGrp="1"/>
          </p:cNvGraphicFramePr>
          <p:nvPr/>
        </p:nvGraphicFramePr>
        <p:xfrm>
          <a:off x="271865" y="2857496"/>
          <a:ext cx="2161000" cy="1178727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161000"/>
              </a:tblGrid>
              <a:tr h="1178727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1" name="Таблица 10"/>
          <p:cNvGraphicFramePr>
            <a:graphicFrameLocks noGrp="1"/>
          </p:cNvGraphicFramePr>
          <p:nvPr/>
        </p:nvGraphicFramePr>
        <p:xfrm>
          <a:off x="4572000" y="2857496"/>
          <a:ext cx="2161000" cy="1178727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161000"/>
              </a:tblGrid>
              <a:tr h="1178727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5" name="Таблица 14"/>
          <p:cNvGraphicFramePr>
            <a:graphicFrameLocks noGrp="1"/>
          </p:cNvGraphicFramePr>
          <p:nvPr/>
        </p:nvGraphicFramePr>
        <p:xfrm>
          <a:off x="269702" y="4286256"/>
          <a:ext cx="2161000" cy="1178727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161000"/>
              </a:tblGrid>
              <a:tr h="1178727">
                <a:tc>
                  <a:txBody>
                    <a:bodyPr/>
                    <a:lstStyle/>
                    <a:p>
                      <a:pPr algn="ctr"/>
                      <a:r>
                        <a:rPr lang="en-US" sz="3200" b="1" dirty="0" smtClean="0">
                          <a:latin typeface="Adobe Caslon Pro Bold" pitchFamily="18" charset="0"/>
                        </a:rPr>
                        <a:t>120</a:t>
                      </a:r>
                      <a:endParaRPr lang="ru-RU" sz="32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7" name="Таблица 16"/>
          <p:cNvGraphicFramePr>
            <a:graphicFrameLocks noGrp="1"/>
          </p:cNvGraphicFramePr>
          <p:nvPr/>
        </p:nvGraphicFramePr>
        <p:xfrm>
          <a:off x="4585855" y="4286256"/>
          <a:ext cx="2161000" cy="1178727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161000"/>
              </a:tblGrid>
              <a:tr h="1178727"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err="1" smtClean="0"/>
                        <a:t>х</a:t>
                      </a:r>
                      <a:endParaRPr lang="ru-RU" sz="32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8" name="Таблица 17"/>
          <p:cNvGraphicFramePr>
            <a:graphicFrameLocks noGrp="1"/>
          </p:cNvGraphicFramePr>
          <p:nvPr/>
        </p:nvGraphicFramePr>
        <p:xfrm>
          <a:off x="6742850" y="4286256"/>
          <a:ext cx="2161000" cy="11887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161000"/>
              </a:tblGrid>
              <a:tr h="1178727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делимое</a:t>
                      </a:r>
                      <a:r>
                        <a:rPr lang="ru-RU" sz="2400" b="1" baseline="0" dirty="0" smtClean="0"/>
                        <a:t> разделить на частное</a:t>
                      </a:r>
                      <a:endParaRPr lang="ru-RU" sz="24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9" name="Таблица 18"/>
          <p:cNvGraphicFramePr>
            <a:graphicFrameLocks noGrp="1"/>
          </p:cNvGraphicFramePr>
          <p:nvPr/>
        </p:nvGraphicFramePr>
        <p:xfrm>
          <a:off x="269702" y="5472992"/>
          <a:ext cx="2161000" cy="1178727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161000"/>
              </a:tblGrid>
              <a:tr h="1178727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уменьшаемое</a:t>
                      </a:r>
                      <a:endParaRPr lang="ru-RU" sz="24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2" name="Таблица 21"/>
          <p:cNvGraphicFramePr>
            <a:graphicFrameLocks noGrp="1"/>
          </p:cNvGraphicFramePr>
          <p:nvPr/>
        </p:nvGraphicFramePr>
        <p:xfrm>
          <a:off x="6742850" y="5472992"/>
          <a:ext cx="2161000" cy="1178727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161000"/>
              </a:tblGrid>
              <a:tr h="1178727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0" name="Таблица 19"/>
          <p:cNvGraphicFramePr>
            <a:graphicFrameLocks noGrp="1"/>
          </p:cNvGraphicFramePr>
          <p:nvPr/>
        </p:nvGraphicFramePr>
        <p:xfrm>
          <a:off x="4585855" y="5472992"/>
          <a:ext cx="2161000" cy="1178727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161000"/>
              </a:tblGrid>
              <a:tr h="1178727">
                <a:tc>
                  <a:txBody>
                    <a:bodyPr/>
                    <a:lstStyle/>
                    <a:p>
                      <a:pPr algn="ctr"/>
                      <a:r>
                        <a:rPr lang="en-US" sz="3200" b="1" i="1" baseline="0" dirty="0" smtClean="0"/>
                        <a:t>a ·</a:t>
                      </a:r>
                      <a:r>
                        <a:rPr lang="en-US" sz="3200" b="1" i="1" dirty="0" smtClean="0"/>
                        <a:t> b = b · a</a:t>
                      </a:r>
                      <a:endParaRPr lang="ru-RU" sz="3200" b="1" i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1" name="Таблица 20"/>
          <p:cNvGraphicFramePr>
            <a:graphicFrameLocks noGrp="1"/>
          </p:cNvGraphicFramePr>
          <p:nvPr/>
        </p:nvGraphicFramePr>
        <p:xfrm>
          <a:off x="2428860" y="5472992"/>
          <a:ext cx="2161000" cy="1178727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161000"/>
              </a:tblGrid>
              <a:tr h="1178727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23" name="Управляющая кнопка: далее 22">
            <a:hlinkClick r:id="" action="ppaction://hlinkshowjump?jump=nextslide" highlightClick="1"/>
          </p:cNvPr>
          <p:cNvSpPr/>
          <p:nvPr/>
        </p:nvSpPr>
        <p:spPr>
          <a:xfrm>
            <a:off x="8358214" y="6215082"/>
            <a:ext cx="785786" cy="642918"/>
          </a:xfrm>
          <a:prstGeom prst="actionButtonForwardNex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4" name="Рисунок 23" descr="1213708430-loto_pac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0000" contrast="30000"/>
          </a:blip>
          <a:stretch>
            <a:fillRect/>
          </a:stretch>
        </p:blipFill>
        <p:spPr>
          <a:xfrm>
            <a:off x="0" y="117305"/>
            <a:ext cx="2047864" cy="1360752"/>
          </a:xfrm>
          <a:prstGeom prst="rect">
            <a:avLst/>
          </a:prstGeom>
        </p:spPr>
      </p:pic>
      <p:sp>
        <p:nvSpPr>
          <p:cNvPr id="25" name="TextBox 24"/>
          <p:cNvSpPr txBox="1"/>
          <p:nvPr/>
        </p:nvSpPr>
        <p:spPr>
          <a:xfrm>
            <a:off x="2214546" y="714356"/>
            <a:ext cx="5105886" cy="523220"/>
          </a:xfrm>
          <a:prstGeom prst="rect">
            <a:avLst/>
          </a:prstGeom>
          <a:solidFill>
            <a:srgbClr val="E7D7B7"/>
          </a:solidFill>
          <a:ln w="28575"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800" b="1" dirty="0" smtClean="0"/>
              <a:t>  </a:t>
            </a:r>
            <a:r>
              <a:rPr lang="en-US" sz="2800" b="1" dirty="0" smtClean="0">
                <a:latin typeface="Adobe Caslon Pro Bold" pitchFamily="18" charset="0"/>
              </a:rPr>
              <a:t>x · </a:t>
            </a:r>
            <a:r>
              <a:rPr lang="ru-RU" sz="2800" b="1" dirty="0" smtClean="0">
                <a:latin typeface="Adobe Caslon Pro Bold" pitchFamily="18" charset="0"/>
              </a:rPr>
              <a:t>0</a:t>
            </a:r>
            <a:r>
              <a:rPr lang="en-US" sz="2800" b="1" dirty="0" smtClean="0">
                <a:latin typeface="Adobe Caslon Pro Bold" pitchFamily="18" charset="0"/>
              </a:rPr>
              <a:t> = </a:t>
            </a:r>
            <a:r>
              <a:rPr lang="ru-RU" sz="2800" b="1" dirty="0" smtClean="0"/>
              <a:t> ?</a:t>
            </a:r>
            <a:endParaRPr lang="ru-RU" sz="2800" b="1" dirty="0"/>
          </a:p>
        </p:txBody>
      </p:sp>
      <p:grpSp>
        <p:nvGrpSpPr>
          <p:cNvPr id="26" name="Группа 16"/>
          <p:cNvGrpSpPr/>
          <p:nvPr/>
        </p:nvGrpSpPr>
        <p:grpSpPr>
          <a:xfrm>
            <a:off x="7929586" y="214290"/>
            <a:ext cx="928694" cy="1214446"/>
            <a:chOff x="3000364" y="785794"/>
            <a:chExt cx="928694" cy="1214446"/>
          </a:xfrm>
        </p:grpSpPr>
        <p:grpSp>
          <p:nvGrpSpPr>
            <p:cNvPr id="27" name="Группа 54"/>
            <p:cNvGrpSpPr/>
            <p:nvPr/>
          </p:nvGrpSpPr>
          <p:grpSpPr>
            <a:xfrm>
              <a:off x="3000364" y="785794"/>
              <a:ext cx="928694" cy="1214446"/>
              <a:chOff x="7929586" y="214290"/>
              <a:chExt cx="928694" cy="1214446"/>
            </a:xfrm>
          </p:grpSpPr>
          <p:sp>
            <p:nvSpPr>
              <p:cNvPr id="29" name="Цилиндр 28"/>
              <p:cNvSpPr/>
              <p:nvPr/>
            </p:nvSpPr>
            <p:spPr>
              <a:xfrm>
                <a:off x="7929586" y="214290"/>
                <a:ext cx="928694" cy="1214446"/>
              </a:xfrm>
              <a:prstGeom prst="can">
                <a:avLst>
                  <a:gd name="adj" fmla="val 56735"/>
                </a:avLst>
              </a:prstGeom>
              <a:solidFill>
                <a:schemeClr val="accent4">
                  <a:lumMod val="40000"/>
                  <a:lumOff val="60000"/>
                </a:schemeClr>
              </a:solidFill>
              <a:ln w="28575">
                <a:solidFill>
                  <a:schemeClr val="accent2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t"/>
              <a:lstStyle/>
              <a:p>
                <a:pPr algn="ctr"/>
                <a:endParaRPr lang="ru-RU" sz="2400" b="1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30" name="Дуга 29"/>
              <p:cNvSpPr/>
              <p:nvPr/>
            </p:nvSpPr>
            <p:spPr>
              <a:xfrm rot="10800000">
                <a:off x="7929586" y="472332"/>
                <a:ext cx="928694" cy="500066"/>
              </a:xfrm>
              <a:prstGeom prst="arc">
                <a:avLst>
                  <a:gd name="adj1" fmla="val 10955958"/>
                  <a:gd name="adj2" fmla="val 21157980"/>
                </a:avLst>
              </a:prstGeom>
              <a:ln>
                <a:solidFill>
                  <a:schemeClr val="accent2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31" name="Дуга 30"/>
              <p:cNvSpPr/>
              <p:nvPr/>
            </p:nvSpPr>
            <p:spPr>
              <a:xfrm rot="10800000">
                <a:off x="7929586" y="642918"/>
                <a:ext cx="928694" cy="500066"/>
              </a:xfrm>
              <a:prstGeom prst="arc">
                <a:avLst>
                  <a:gd name="adj1" fmla="val 10955958"/>
                  <a:gd name="adj2" fmla="val 21157980"/>
                </a:avLst>
              </a:prstGeom>
              <a:ln>
                <a:solidFill>
                  <a:schemeClr val="accent2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28" name="TextBox 27"/>
            <p:cNvSpPr txBox="1"/>
            <p:nvPr/>
          </p:nvSpPr>
          <p:spPr>
            <a:xfrm>
              <a:off x="3071802" y="785794"/>
              <a:ext cx="78581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200" b="1" dirty="0" smtClean="0">
                  <a:solidFill>
                    <a:schemeClr val="accent2">
                      <a:lumMod val="50000"/>
                    </a:schemeClr>
                  </a:solidFill>
                  <a:latin typeface="Adobe Garamond Pro" pitchFamily="18" charset="0"/>
                </a:rPr>
                <a:t>1</a:t>
              </a:r>
              <a:r>
                <a:rPr lang="ru-RU" sz="3200" b="1" dirty="0" smtClean="0">
                  <a:solidFill>
                    <a:schemeClr val="accent2">
                      <a:lumMod val="50000"/>
                    </a:schemeClr>
                  </a:solidFill>
                  <a:latin typeface="Adobe Garamond Pro" pitchFamily="18" charset="0"/>
                </a:rPr>
                <a:t>2</a:t>
              </a:r>
              <a:endParaRPr lang="ru-RU" sz="3200" b="1" dirty="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</p:grp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4.81481E-6 L -0.2441 0.20995 " pathEditMode="relative" ptsTypes="AA">
                                      <p:cBhvr>
                                        <p:cTn id="2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35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23" grpId="0" animBg="1"/>
      <p:bldP spid="2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" name="Таблица 15"/>
          <p:cNvGraphicFramePr>
            <a:graphicFrameLocks noGrp="1"/>
          </p:cNvGraphicFramePr>
          <p:nvPr/>
        </p:nvGraphicFramePr>
        <p:xfrm>
          <a:off x="2428860" y="4286256"/>
          <a:ext cx="2161000" cy="20421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161000"/>
              </a:tblGrid>
              <a:tr h="1178727">
                <a:tc>
                  <a:txBody>
                    <a:bodyPr/>
                    <a:lstStyle/>
                    <a:p>
                      <a:pPr algn="ctr"/>
                      <a:r>
                        <a:rPr lang="en-US" sz="3200" b="1" i="1" baseline="0" dirty="0" smtClean="0"/>
                        <a:t>a + (b + c) =</a:t>
                      </a:r>
                    </a:p>
                    <a:p>
                      <a:pPr algn="ctr"/>
                      <a:r>
                        <a:rPr lang="en-US" sz="3200" b="1" i="1" baseline="0" dirty="0" smtClean="0"/>
                        <a:t>(a + b) + c</a:t>
                      </a:r>
                      <a:endParaRPr lang="ru-RU" sz="3200" b="1" i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271865" y="1714488"/>
          <a:ext cx="2161000" cy="1178727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161000"/>
              </a:tblGrid>
              <a:tr h="1178727">
                <a:tc>
                  <a:txBody>
                    <a:bodyPr/>
                    <a:lstStyle/>
                    <a:p>
                      <a:r>
                        <a:rPr lang="ru-RU" sz="2400" b="1" dirty="0" smtClean="0"/>
                        <a:t>    слагаемое</a:t>
                      </a:r>
                      <a:endParaRPr lang="ru-RU" sz="2400" b="1" dirty="0"/>
                    </a:p>
                  </a:txBody>
                  <a:tcPr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2428860" y="1714488"/>
          <a:ext cx="2161000" cy="11887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161000"/>
              </a:tblGrid>
              <a:tr h="1123771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частное умножить на делитель</a:t>
                      </a:r>
                      <a:endParaRPr lang="ru-RU" sz="2400" b="1" dirty="0"/>
                    </a:p>
                  </a:txBody>
                  <a:tcPr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4572000" y="1714488"/>
          <a:ext cx="2161000" cy="1178727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161000"/>
              </a:tblGrid>
              <a:tr h="1178727">
                <a:tc>
                  <a:txBody>
                    <a:bodyPr/>
                    <a:lstStyle/>
                    <a:p>
                      <a:pPr algn="ctr"/>
                      <a:r>
                        <a:rPr lang="en-US" sz="3200" b="1" dirty="0" smtClean="0">
                          <a:latin typeface="Adobe Garamond Pro" pitchFamily="18" charset="0"/>
                        </a:rPr>
                        <a:t>0</a:t>
                      </a:r>
                      <a:endParaRPr lang="ru-RU" sz="3200" b="1" dirty="0"/>
                    </a:p>
                  </a:txBody>
                  <a:tcPr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9" name="Таблица 8"/>
          <p:cNvGraphicFramePr>
            <a:graphicFrameLocks noGrp="1"/>
          </p:cNvGraphicFramePr>
          <p:nvPr/>
        </p:nvGraphicFramePr>
        <p:xfrm>
          <a:off x="6728995" y="1714488"/>
          <a:ext cx="2161000" cy="1178727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161000"/>
              </a:tblGrid>
              <a:tr h="1178727"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 smtClean="0">
                          <a:latin typeface="Adobe Garamond Pro" pitchFamily="18" charset="0"/>
                        </a:rPr>
                        <a:t>49</a:t>
                      </a:r>
                      <a:endParaRPr lang="ru-RU" sz="2800" b="1" dirty="0"/>
                    </a:p>
                  </a:txBody>
                  <a:tcPr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0" name="Таблица 9"/>
          <p:cNvGraphicFramePr>
            <a:graphicFrameLocks noGrp="1"/>
          </p:cNvGraphicFramePr>
          <p:nvPr/>
        </p:nvGraphicFramePr>
        <p:xfrm>
          <a:off x="6728995" y="2857496"/>
          <a:ext cx="2161000" cy="1178727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161000"/>
              </a:tblGrid>
              <a:tr h="1178727">
                <a:tc>
                  <a:txBody>
                    <a:bodyPr/>
                    <a:lstStyle/>
                    <a:p>
                      <a:pPr algn="ctr"/>
                      <a:r>
                        <a:rPr lang="en-US" sz="3200" b="1" i="1" dirty="0" err="1" smtClean="0"/>
                        <a:t>a+b</a:t>
                      </a:r>
                      <a:r>
                        <a:rPr lang="en-US" sz="3200" b="1" i="1" dirty="0" smtClean="0"/>
                        <a:t>=</a:t>
                      </a:r>
                      <a:r>
                        <a:rPr lang="en-US" sz="3200" b="1" i="1" dirty="0" err="1" smtClean="0"/>
                        <a:t>b+a</a:t>
                      </a:r>
                      <a:endParaRPr lang="ru-RU" sz="3200" b="1" i="1" dirty="0"/>
                    </a:p>
                  </a:txBody>
                  <a:tcPr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3" name="Таблица 12"/>
          <p:cNvGraphicFramePr>
            <a:graphicFrameLocks noGrp="1"/>
          </p:cNvGraphicFramePr>
          <p:nvPr/>
        </p:nvGraphicFramePr>
        <p:xfrm>
          <a:off x="2415005" y="2857496"/>
          <a:ext cx="2161000" cy="1178727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161000"/>
              </a:tblGrid>
              <a:tr h="1178727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вычитаемое</a:t>
                      </a:r>
                      <a:endParaRPr lang="ru-RU" sz="2400" b="1" dirty="0"/>
                    </a:p>
                  </a:txBody>
                  <a:tcPr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4" name="Таблица 13"/>
          <p:cNvGraphicFramePr>
            <a:graphicFrameLocks noGrp="1"/>
          </p:cNvGraphicFramePr>
          <p:nvPr/>
        </p:nvGraphicFramePr>
        <p:xfrm>
          <a:off x="271865" y="2857496"/>
          <a:ext cx="2161000" cy="1178727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161000"/>
              </a:tblGrid>
              <a:tr h="1178727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1" name="Таблица 10"/>
          <p:cNvGraphicFramePr>
            <a:graphicFrameLocks noGrp="1"/>
          </p:cNvGraphicFramePr>
          <p:nvPr/>
        </p:nvGraphicFramePr>
        <p:xfrm>
          <a:off x="4572000" y="2857496"/>
          <a:ext cx="2161000" cy="1178727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161000"/>
              </a:tblGrid>
              <a:tr h="1178727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5" name="Таблица 14"/>
          <p:cNvGraphicFramePr>
            <a:graphicFrameLocks noGrp="1"/>
          </p:cNvGraphicFramePr>
          <p:nvPr/>
        </p:nvGraphicFramePr>
        <p:xfrm>
          <a:off x="269702" y="4286256"/>
          <a:ext cx="2161000" cy="1178727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161000"/>
              </a:tblGrid>
              <a:tr h="1178727">
                <a:tc>
                  <a:txBody>
                    <a:bodyPr/>
                    <a:lstStyle/>
                    <a:p>
                      <a:pPr algn="ctr"/>
                      <a:r>
                        <a:rPr lang="en-US" sz="3200" b="1" dirty="0" smtClean="0">
                          <a:latin typeface="Adobe Caslon Pro Bold" pitchFamily="18" charset="0"/>
                        </a:rPr>
                        <a:t>120</a:t>
                      </a:r>
                      <a:endParaRPr lang="ru-RU" sz="32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7" name="Таблица 16"/>
          <p:cNvGraphicFramePr>
            <a:graphicFrameLocks noGrp="1"/>
          </p:cNvGraphicFramePr>
          <p:nvPr/>
        </p:nvGraphicFramePr>
        <p:xfrm>
          <a:off x="4585855" y="4286256"/>
          <a:ext cx="2161000" cy="1178727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161000"/>
              </a:tblGrid>
              <a:tr h="1178727"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err="1" smtClean="0"/>
                        <a:t>х</a:t>
                      </a:r>
                      <a:endParaRPr lang="ru-RU" sz="32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8" name="Таблица 17"/>
          <p:cNvGraphicFramePr>
            <a:graphicFrameLocks noGrp="1"/>
          </p:cNvGraphicFramePr>
          <p:nvPr/>
        </p:nvGraphicFramePr>
        <p:xfrm>
          <a:off x="6742850" y="4286256"/>
          <a:ext cx="2161000" cy="11887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161000"/>
              </a:tblGrid>
              <a:tr h="1178727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делимое</a:t>
                      </a:r>
                      <a:r>
                        <a:rPr lang="ru-RU" sz="2400" b="1" baseline="0" dirty="0" smtClean="0"/>
                        <a:t> разделить на частное</a:t>
                      </a:r>
                      <a:endParaRPr lang="ru-RU" sz="24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9" name="Таблица 18"/>
          <p:cNvGraphicFramePr>
            <a:graphicFrameLocks noGrp="1"/>
          </p:cNvGraphicFramePr>
          <p:nvPr/>
        </p:nvGraphicFramePr>
        <p:xfrm>
          <a:off x="269702" y="5472992"/>
          <a:ext cx="2161000" cy="1178727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161000"/>
              </a:tblGrid>
              <a:tr h="1178727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уменьшаемое</a:t>
                      </a:r>
                      <a:endParaRPr lang="ru-RU" sz="24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2" name="Таблица 21"/>
          <p:cNvGraphicFramePr>
            <a:graphicFrameLocks noGrp="1"/>
          </p:cNvGraphicFramePr>
          <p:nvPr/>
        </p:nvGraphicFramePr>
        <p:xfrm>
          <a:off x="6742850" y="5472992"/>
          <a:ext cx="2161000" cy="1178727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161000"/>
              </a:tblGrid>
              <a:tr h="1178727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0" name="Таблица 19"/>
          <p:cNvGraphicFramePr>
            <a:graphicFrameLocks noGrp="1"/>
          </p:cNvGraphicFramePr>
          <p:nvPr/>
        </p:nvGraphicFramePr>
        <p:xfrm>
          <a:off x="4585855" y="5472992"/>
          <a:ext cx="2161000" cy="1178727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161000"/>
              </a:tblGrid>
              <a:tr h="1178727">
                <a:tc>
                  <a:txBody>
                    <a:bodyPr/>
                    <a:lstStyle/>
                    <a:p>
                      <a:pPr algn="ctr"/>
                      <a:r>
                        <a:rPr lang="en-US" sz="3200" b="1" i="1" baseline="0" dirty="0" smtClean="0"/>
                        <a:t>a ·</a:t>
                      </a:r>
                      <a:r>
                        <a:rPr lang="en-US" sz="3200" b="1" i="1" dirty="0" smtClean="0"/>
                        <a:t> b = b · a</a:t>
                      </a:r>
                      <a:endParaRPr lang="ru-RU" sz="3200" b="1" i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1" name="Таблица 20"/>
          <p:cNvGraphicFramePr>
            <a:graphicFrameLocks noGrp="1"/>
          </p:cNvGraphicFramePr>
          <p:nvPr/>
        </p:nvGraphicFramePr>
        <p:xfrm>
          <a:off x="2428860" y="5472992"/>
          <a:ext cx="2161000" cy="1178727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161000"/>
              </a:tblGrid>
              <a:tr h="1178727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23" name="Управляющая кнопка: далее 22">
            <a:hlinkClick r:id="" action="ppaction://hlinkshowjump?jump=nextslide" highlightClick="1"/>
          </p:cNvPr>
          <p:cNvSpPr/>
          <p:nvPr/>
        </p:nvSpPr>
        <p:spPr>
          <a:xfrm>
            <a:off x="8358214" y="6215082"/>
            <a:ext cx="785786" cy="642918"/>
          </a:xfrm>
          <a:prstGeom prst="actionButtonForwardNex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5" name="Рисунок 24" descr="1213708430-loto_pac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0000" contrast="30000"/>
          </a:blip>
          <a:stretch>
            <a:fillRect/>
          </a:stretch>
        </p:blipFill>
        <p:spPr>
          <a:xfrm>
            <a:off x="0" y="117305"/>
            <a:ext cx="2047864" cy="1360752"/>
          </a:xfrm>
          <a:prstGeom prst="rect">
            <a:avLst/>
          </a:prstGeom>
        </p:spPr>
      </p:pic>
      <p:sp>
        <p:nvSpPr>
          <p:cNvPr id="26" name="TextBox 25"/>
          <p:cNvSpPr txBox="1"/>
          <p:nvPr/>
        </p:nvSpPr>
        <p:spPr>
          <a:xfrm>
            <a:off x="2214546" y="428604"/>
            <a:ext cx="5105886" cy="830997"/>
          </a:xfrm>
          <a:prstGeom prst="rect">
            <a:avLst/>
          </a:prstGeom>
          <a:solidFill>
            <a:srgbClr val="E7D7B7"/>
          </a:solidFill>
          <a:ln w="28575"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400" b="1" dirty="0" smtClean="0"/>
              <a:t>Запись переместительного  свойства  умножения</a:t>
            </a:r>
          </a:p>
        </p:txBody>
      </p:sp>
      <p:grpSp>
        <p:nvGrpSpPr>
          <p:cNvPr id="27" name="Группа 31"/>
          <p:cNvGrpSpPr/>
          <p:nvPr/>
        </p:nvGrpSpPr>
        <p:grpSpPr>
          <a:xfrm>
            <a:off x="7929586" y="214290"/>
            <a:ext cx="928694" cy="1214446"/>
            <a:chOff x="7858148" y="285728"/>
            <a:chExt cx="928694" cy="1214446"/>
          </a:xfrm>
        </p:grpSpPr>
        <p:grpSp>
          <p:nvGrpSpPr>
            <p:cNvPr id="28" name="Группа 63"/>
            <p:cNvGrpSpPr/>
            <p:nvPr/>
          </p:nvGrpSpPr>
          <p:grpSpPr>
            <a:xfrm>
              <a:off x="7858148" y="285728"/>
              <a:ext cx="928694" cy="1214446"/>
              <a:chOff x="7929586" y="214290"/>
              <a:chExt cx="928694" cy="1214446"/>
            </a:xfrm>
          </p:grpSpPr>
          <p:sp>
            <p:nvSpPr>
              <p:cNvPr id="30" name="Цилиндр 29"/>
              <p:cNvSpPr/>
              <p:nvPr/>
            </p:nvSpPr>
            <p:spPr>
              <a:xfrm>
                <a:off x="7929586" y="214290"/>
                <a:ext cx="928694" cy="1214446"/>
              </a:xfrm>
              <a:prstGeom prst="can">
                <a:avLst>
                  <a:gd name="adj" fmla="val 56735"/>
                </a:avLst>
              </a:prstGeom>
              <a:solidFill>
                <a:schemeClr val="accent4">
                  <a:lumMod val="40000"/>
                  <a:lumOff val="60000"/>
                </a:schemeClr>
              </a:solidFill>
              <a:ln w="28575">
                <a:solidFill>
                  <a:schemeClr val="accent2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t"/>
              <a:lstStyle/>
              <a:p>
                <a:pPr algn="ctr"/>
                <a:endParaRPr lang="ru-RU" sz="2400" b="1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31" name="Дуга 30"/>
              <p:cNvSpPr/>
              <p:nvPr/>
            </p:nvSpPr>
            <p:spPr>
              <a:xfrm rot="10800000">
                <a:off x="7929586" y="472332"/>
                <a:ext cx="928694" cy="500066"/>
              </a:xfrm>
              <a:prstGeom prst="arc">
                <a:avLst>
                  <a:gd name="adj1" fmla="val 10955958"/>
                  <a:gd name="adj2" fmla="val 21157980"/>
                </a:avLst>
              </a:prstGeom>
              <a:ln>
                <a:solidFill>
                  <a:schemeClr val="accent2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32" name="Дуга 31"/>
              <p:cNvSpPr/>
              <p:nvPr/>
            </p:nvSpPr>
            <p:spPr>
              <a:xfrm rot="10800000">
                <a:off x="7929586" y="642918"/>
                <a:ext cx="928694" cy="500066"/>
              </a:xfrm>
              <a:prstGeom prst="arc">
                <a:avLst>
                  <a:gd name="adj1" fmla="val 10955958"/>
                  <a:gd name="adj2" fmla="val 21157980"/>
                </a:avLst>
              </a:prstGeom>
              <a:ln>
                <a:solidFill>
                  <a:schemeClr val="accent2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29" name="TextBox 28"/>
            <p:cNvSpPr txBox="1"/>
            <p:nvPr/>
          </p:nvSpPr>
          <p:spPr>
            <a:xfrm>
              <a:off x="7929586" y="285728"/>
              <a:ext cx="78581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3200" b="1" dirty="0" smtClean="0">
                  <a:solidFill>
                    <a:schemeClr val="accent2">
                      <a:lumMod val="50000"/>
                    </a:schemeClr>
                  </a:solidFill>
                </a:rPr>
                <a:t>8</a:t>
              </a:r>
              <a:endParaRPr lang="ru-RU" sz="3200" b="1" dirty="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</p:grp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4.07407E-6 L -0.24462 0.75833 " pathEditMode="relative" rAng="0" ptsTypes="AA">
                                      <p:cBhvr>
                                        <p:cTn id="2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2" y="37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35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</p:childTnLst>
        </p:cTn>
      </p:par>
    </p:tnLst>
    <p:bldLst>
      <p:bldP spid="23" grpId="0" animBg="1"/>
      <p:bldP spid="2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" name="Таблица 15"/>
          <p:cNvGraphicFramePr>
            <a:graphicFrameLocks noGrp="1"/>
          </p:cNvGraphicFramePr>
          <p:nvPr/>
        </p:nvGraphicFramePr>
        <p:xfrm>
          <a:off x="2428860" y="4286256"/>
          <a:ext cx="2161000" cy="20421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161000"/>
              </a:tblGrid>
              <a:tr h="1178727">
                <a:tc>
                  <a:txBody>
                    <a:bodyPr/>
                    <a:lstStyle/>
                    <a:p>
                      <a:pPr algn="ctr"/>
                      <a:r>
                        <a:rPr lang="en-US" sz="3200" b="1" i="1" baseline="0" dirty="0" smtClean="0"/>
                        <a:t>a + (b + c) =</a:t>
                      </a:r>
                    </a:p>
                    <a:p>
                      <a:pPr algn="ctr"/>
                      <a:r>
                        <a:rPr lang="en-US" sz="3200" b="1" i="1" baseline="0" dirty="0" smtClean="0"/>
                        <a:t>(a + b) + c</a:t>
                      </a:r>
                      <a:endParaRPr lang="ru-RU" sz="3200" b="1" i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271865" y="1714488"/>
          <a:ext cx="2161000" cy="1178727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161000"/>
              </a:tblGrid>
              <a:tr h="1178727">
                <a:tc>
                  <a:txBody>
                    <a:bodyPr/>
                    <a:lstStyle/>
                    <a:p>
                      <a:r>
                        <a:rPr lang="ru-RU" sz="2400" b="1" dirty="0" smtClean="0"/>
                        <a:t>    слагаемое</a:t>
                      </a:r>
                      <a:endParaRPr lang="ru-RU" sz="2400" b="1" dirty="0"/>
                    </a:p>
                  </a:txBody>
                  <a:tcPr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2428860" y="1714488"/>
          <a:ext cx="2161000" cy="11887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161000"/>
              </a:tblGrid>
              <a:tr h="1123771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частное умножить на делитель</a:t>
                      </a:r>
                      <a:endParaRPr lang="ru-RU" sz="2400" b="1" dirty="0"/>
                    </a:p>
                  </a:txBody>
                  <a:tcPr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4572000" y="1714488"/>
          <a:ext cx="2161000" cy="1178727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161000"/>
              </a:tblGrid>
              <a:tr h="1178727">
                <a:tc>
                  <a:txBody>
                    <a:bodyPr/>
                    <a:lstStyle/>
                    <a:p>
                      <a:pPr algn="ctr"/>
                      <a:r>
                        <a:rPr lang="en-US" sz="3200" b="1" dirty="0" smtClean="0">
                          <a:latin typeface="Adobe Garamond Pro" pitchFamily="18" charset="0"/>
                        </a:rPr>
                        <a:t>0</a:t>
                      </a:r>
                      <a:endParaRPr lang="ru-RU" sz="3200" b="1" dirty="0"/>
                    </a:p>
                  </a:txBody>
                  <a:tcPr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9" name="Таблица 8"/>
          <p:cNvGraphicFramePr>
            <a:graphicFrameLocks noGrp="1"/>
          </p:cNvGraphicFramePr>
          <p:nvPr/>
        </p:nvGraphicFramePr>
        <p:xfrm>
          <a:off x="6728995" y="1714488"/>
          <a:ext cx="2161000" cy="1178727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161000"/>
              </a:tblGrid>
              <a:tr h="1178727"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 smtClean="0">
                          <a:latin typeface="Adobe Garamond Pro" pitchFamily="18" charset="0"/>
                        </a:rPr>
                        <a:t>49</a:t>
                      </a:r>
                      <a:endParaRPr lang="ru-RU" sz="2800" b="1" dirty="0"/>
                    </a:p>
                  </a:txBody>
                  <a:tcPr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0" name="Таблица 9"/>
          <p:cNvGraphicFramePr>
            <a:graphicFrameLocks noGrp="1"/>
          </p:cNvGraphicFramePr>
          <p:nvPr/>
        </p:nvGraphicFramePr>
        <p:xfrm>
          <a:off x="6728995" y="2857496"/>
          <a:ext cx="2161000" cy="1178727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161000"/>
              </a:tblGrid>
              <a:tr h="1178727">
                <a:tc>
                  <a:txBody>
                    <a:bodyPr/>
                    <a:lstStyle/>
                    <a:p>
                      <a:pPr algn="ctr"/>
                      <a:r>
                        <a:rPr lang="en-US" sz="3200" b="1" i="1" dirty="0" err="1" smtClean="0"/>
                        <a:t>a+b</a:t>
                      </a:r>
                      <a:r>
                        <a:rPr lang="en-US" sz="3200" b="1" i="1" dirty="0" smtClean="0"/>
                        <a:t>=</a:t>
                      </a:r>
                      <a:r>
                        <a:rPr lang="en-US" sz="3200" b="1" i="1" dirty="0" err="1" smtClean="0"/>
                        <a:t>b+a</a:t>
                      </a:r>
                      <a:endParaRPr lang="ru-RU" sz="3200" b="1" i="1" dirty="0"/>
                    </a:p>
                  </a:txBody>
                  <a:tcPr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3" name="Таблица 12"/>
          <p:cNvGraphicFramePr>
            <a:graphicFrameLocks noGrp="1"/>
          </p:cNvGraphicFramePr>
          <p:nvPr/>
        </p:nvGraphicFramePr>
        <p:xfrm>
          <a:off x="2415005" y="2857496"/>
          <a:ext cx="2161000" cy="1178727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161000"/>
              </a:tblGrid>
              <a:tr h="1178727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вычитаемое</a:t>
                      </a:r>
                      <a:endParaRPr lang="ru-RU" sz="2400" b="1" dirty="0"/>
                    </a:p>
                  </a:txBody>
                  <a:tcPr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4" name="Таблица 13"/>
          <p:cNvGraphicFramePr>
            <a:graphicFrameLocks noGrp="1"/>
          </p:cNvGraphicFramePr>
          <p:nvPr/>
        </p:nvGraphicFramePr>
        <p:xfrm>
          <a:off x="271865" y="2857496"/>
          <a:ext cx="2161000" cy="1178727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161000"/>
              </a:tblGrid>
              <a:tr h="1178727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1" name="Таблица 10"/>
          <p:cNvGraphicFramePr>
            <a:graphicFrameLocks noGrp="1"/>
          </p:cNvGraphicFramePr>
          <p:nvPr/>
        </p:nvGraphicFramePr>
        <p:xfrm>
          <a:off x="4572000" y="2857496"/>
          <a:ext cx="2161000" cy="1178727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161000"/>
              </a:tblGrid>
              <a:tr h="1178727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5" name="Таблица 14"/>
          <p:cNvGraphicFramePr>
            <a:graphicFrameLocks noGrp="1"/>
          </p:cNvGraphicFramePr>
          <p:nvPr/>
        </p:nvGraphicFramePr>
        <p:xfrm>
          <a:off x="269702" y="4286256"/>
          <a:ext cx="2161000" cy="1178727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161000"/>
              </a:tblGrid>
              <a:tr h="1178727">
                <a:tc>
                  <a:txBody>
                    <a:bodyPr/>
                    <a:lstStyle/>
                    <a:p>
                      <a:pPr algn="ctr"/>
                      <a:r>
                        <a:rPr lang="en-US" sz="3200" b="1" dirty="0" smtClean="0">
                          <a:latin typeface="Adobe Caslon Pro Bold" pitchFamily="18" charset="0"/>
                        </a:rPr>
                        <a:t>120</a:t>
                      </a:r>
                      <a:endParaRPr lang="ru-RU" sz="32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7" name="Таблица 16"/>
          <p:cNvGraphicFramePr>
            <a:graphicFrameLocks noGrp="1"/>
          </p:cNvGraphicFramePr>
          <p:nvPr/>
        </p:nvGraphicFramePr>
        <p:xfrm>
          <a:off x="4585855" y="4286256"/>
          <a:ext cx="2161000" cy="1178727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161000"/>
              </a:tblGrid>
              <a:tr h="1178727"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err="1" smtClean="0"/>
                        <a:t>х</a:t>
                      </a:r>
                      <a:endParaRPr lang="ru-RU" sz="32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8" name="Таблица 17"/>
          <p:cNvGraphicFramePr>
            <a:graphicFrameLocks noGrp="1"/>
          </p:cNvGraphicFramePr>
          <p:nvPr/>
        </p:nvGraphicFramePr>
        <p:xfrm>
          <a:off x="6742850" y="4286256"/>
          <a:ext cx="2161000" cy="11887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161000"/>
              </a:tblGrid>
              <a:tr h="1178727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делимое</a:t>
                      </a:r>
                      <a:r>
                        <a:rPr lang="ru-RU" sz="2400" b="1" baseline="0" dirty="0" smtClean="0"/>
                        <a:t> разделить на частное</a:t>
                      </a:r>
                      <a:endParaRPr lang="ru-RU" sz="24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9" name="Таблица 18"/>
          <p:cNvGraphicFramePr>
            <a:graphicFrameLocks noGrp="1"/>
          </p:cNvGraphicFramePr>
          <p:nvPr/>
        </p:nvGraphicFramePr>
        <p:xfrm>
          <a:off x="269702" y="5472992"/>
          <a:ext cx="2161000" cy="1178727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161000"/>
              </a:tblGrid>
              <a:tr h="1178727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уменьшаемое</a:t>
                      </a:r>
                      <a:endParaRPr lang="ru-RU" sz="24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2" name="Таблица 21"/>
          <p:cNvGraphicFramePr>
            <a:graphicFrameLocks noGrp="1"/>
          </p:cNvGraphicFramePr>
          <p:nvPr/>
        </p:nvGraphicFramePr>
        <p:xfrm>
          <a:off x="6742850" y="5472992"/>
          <a:ext cx="2161000" cy="1178727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161000"/>
              </a:tblGrid>
              <a:tr h="1178727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0" name="Таблица 19"/>
          <p:cNvGraphicFramePr>
            <a:graphicFrameLocks noGrp="1"/>
          </p:cNvGraphicFramePr>
          <p:nvPr/>
        </p:nvGraphicFramePr>
        <p:xfrm>
          <a:off x="4585855" y="5472992"/>
          <a:ext cx="2161000" cy="1178727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161000"/>
              </a:tblGrid>
              <a:tr h="1178727">
                <a:tc>
                  <a:txBody>
                    <a:bodyPr/>
                    <a:lstStyle/>
                    <a:p>
                      <a:pPr algn="ctr"/>
                      <a:r>
                        <a:rPr lang="en-US" sz="3200" b="1" i="1" baseline="0" dirty="0" smtClean="0"/>
                        <a:t>a ·</a:t>
                      </a:r>
                      <a:r>
                        <a:rPr lang="en-US" sz="3200" b="1" i="1" dirty="0" smtClean="0"/>
                        <a:t> b = b · a</a:t>
                      </a:r>
                      <a:endParaRPr lang="ru-RU" sz="3200" b="1" i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1" name="Таблица 20"/>
          <p:cNvGraphicFramePr>
            <a:graphicFrameLocks noGrp="1"/>
          </p:cNvGraphicFramePr>
          <p:nvPr/>
        </p:nvGraphicFramePr>
        <p:xfrm>
          <a:off x="2428860" y="5472992"/>
          <a:ext cx="2161000" cy="1178727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161000"/>
              </a:tblGrid>
              <a:tr h="1178727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23" name="Управляющая кнопка: далее 22">
            <a:hlinkClick r:id="" action="ppaction://hlinkshowjump?jump=nextslide" highlightClick="1"/>
          </p:cNvPr>
          <p:cNvSpPr/>
          <p:nvPr/>
        </p:nvSpPr>
        <p:spPr>
          <a:xfrm>
            <a:off x="8358214" y="6215082"/>
            <a:ext cx="785786" cy="642918"/>
          </a:xfrm>
          <a:prstGeom prst="actionButtonForwardNex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4" name="Рисунок 23" descr="1213708430-loto_pac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0000" contrast="30000"/>
          </a:blip>
          <a:stretch>
            <a:fillRect/>
          </a:stretch>
        </p:blipFill>
        <p:spPr>
          <a:xfrm>
            <a:off x="0" y="142852"/>
            <a:ext cx="2047864" cy="1360752"/>
          </a:xfrm>
          <a:prstGeom prst="rect">
            <a:avLst/>
          </a:prstGeom>
        </p:spPr>
      </p:pic>
      <p:sp>
        <p:nvSpPr>
          <p:cNvPr id="25" name="TextBox 24"/>
          <p:cNvSpPr txBox="1"/>
          <p:nvPr/>
        </p:nvSpPr>
        <p:spPr>
          <a:xfrm>
            <a:off x="2214546" y="428604"/>
            <a:ext cx="5248762" cy="830997"/>
          </a:xfrm>
          <a:prstGeom prst="rect">
            <a:avLst/>
          </a:prstGeom>
          <a:solidFill>
            <a:srgbClr val="E7D7B7"/>
          </a:solidFill>
          <a:ln w="28575"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400" b="1" dirty="0" smtClean="0"/>
              <a:t>Продолжите утверждение: «Чтобы найти неизвестное делимое, надо …</a:t>
            </a:r>
          </a:p>
        </p:txBody>
      </p:sp>
      <p:grpSp>
        <p:nvGrpSpPr>
          <p:cNvPr id="26" name="Группа 39"/>
          <p:cNvGrpSpPr/>
          <p:nvPr/>
        </p:nvGrpSpPr>
        <p:grpSpPr>
          <a:xfrm>
            <a:off x="7929586" y="117305"/>
            <a:ext cx="928694" cy="1311431"/>
            <a:chOff x="7929586" y="117305"/>
            <a:chExt cx="928694" cy="1311431"/>
          </a:xfrm>
        </p:grpSpPr>
        <p:grpSp>
          <p:nvGrpSpPr>
            <p:cNvPr id="27" name="Группа 44"/>
            <p:cNvGrpSpPr/>
            <p:nvPr/>
          </p:nvGrpSpPr>
          <p:grpSpPr>
            <a:xfrm>
              <a:off x="7929586" y="214290"/>
              <a:ext cx="928694" cy="1214446"/>
              <a:chOff x="7929586" y="214290"/>
              <a:chExt cx="928694" cy="1214446"/>
            </a:xfrm>
          </p:grpSpPr>
          <p:sp>
            <p:nvSpPr>
              <p:cNvPr id="29" name="Цилиндр 28"/>
              <p:cNvSpPr/>
              <p:nvPr/>
            </p:nvSpPr>
            <p:spPr>
              <a:xfrm>
                <a:off x="7929586" y="214290"/>
                <a:ext cx="928694" cy="1214446"/>
              </a:xfrm>
              <a:prstGeom prst="can">
                <a:avLst>
                  <a:gd name="adj" fmla="val 56735"/>
                </a:avLst>
              </a:prstGeom>
              <a:solidFill>
                <a:schemeClr val="accent4">
                  <a:lumMod val="40000"/>
                  <a:lumOff val="60000"/>
                </a:schemeClr>
              </a:solidFill>
              <a:ln w="28575">
                <a:solidFill>
                  <a:schemeClr val="accent2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t"/>
              <a:lstStyle/>
              <a:p>
                <a:pPr algn="ctr"/>
                <a:endParaRPr lang="ru-RU" sz="2400" b="1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30" name="Дуга 29"/>
              <p:cNvSpPr/>
              <p:nvPr/>
            </p:nvSpPr>
            <p:spPr>
              <a:xfrm rot="10800000">
                <a:off x="7929586" y="472332"/>
                <a:ext cx="928694" cy="500066"/>
              </a:xfrm>
              <a:prstGeom prst="arc">
                <a:avLst>
                  <a:gd name="adj1" fmla="val 10955958"/>
                  <a:gd name="adj2" fmla="val 21157980"/>
                </a:avLst>
              </a:prstGeom>
              <a:ln>
                <a:solidFill>
                  <a:schemeClr val="accent2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31" name="Дуга 30"/>
              <p:cNvSpPr/>
              <p:nvPr/>
            </p:nvSpPr>
            <p:spPr>
              <a:xfrm rot="10800000">
                <a:off x="7929586" y="642918"/>
                <a:ext cx="928694" cy="500066"/>
              </a:xfrm>
              <a:prstGeom prst="arc">
                <a:avLst>
                  <a:gd name="adj1" fmla="val 10955958"/>
                  <a:gd name="adj2" fmla="val 21157980"/>
                </a:avLst>
              </a:prstGeom>
              <a:ln>
                <a:solidFill>
                  <a:schemeClr val="accent2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28" name="TextBox 27"/>
            <p:cNvSpPr txBox="1"/>
            <p:nvPr/>
          </p:nvSpPr>
          <p:spPr>
            <a:xfrm>
              <a:off x="8001024" y="117305"/>
              <a:ext cx="78581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3200" b="1" dirty="0" smtClean="0">
                  <a:solidFill>
                    <a:schemeClr val="accent2">
                      <a:lumMod val="50000"/>
                    </a:schemeClr>
                  </a:solidFill>
                </a:rPr>
                <a:t>3</a:t>
              </a:r>
              <a:endParaRPr lang="ru-RU" sz="3200" b="1" dirty="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</p:grp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7.40741E-7 L -0.48819 0.20995 " pathEditMode="relative" ptsTypes="AA">
                                      <p:cBhvr>
                                        <p:cTn id="2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35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  <p:bldLst>
      <p:bldP spid="23" grpId="0" animBg="1"/>
      <p:bldP spid="2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" name="Таблица 15"/>
          <p:cNvGraphicFramePr>
            <a:graphicFrameLocks noGrp="1"/>
          </p:cNvGraphicFramePr>
          <p:nvPr/>
        </p:nvGraphicFramePr>
        <p:xfrm>
          <a:off x="2428860" y="4286256"/>
          <a:ext cx="2161000" cy="20421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161000"/>
              </a:tblGrid>
              <a:tr h="1178727">
                <a:tc>
                  <a:txBody>
                    <a:bodyPr/>
                    <a:lstStyle/>
                    <a:p>
                      <a:pPr algn="ctr"/>
                      <a:r>
                        <a:rPr lang="en-US" sz="3200" b="1" i="1" baseline="0" dirty="0" smtClean="0"/>
                        <a:t>a + (b + c) =</a:t>
                      </a:r>
                    </a:p>
                    <a:p>
                      <a:pPr algn="ctr"/>
                      <a:r>
                        <a:rPr lang="en-US" sz="3200" b="1" i="1" baseline="0" dirty="0" smtClean="0"/>
                        <a:t>(a + b) + c</a:t>
                      </a:r>
                      <a:endParaRPr lang="ru-RU" sz="3200" b="1" i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271865" y="1714488"/>
          <a:ext cx="2161000" cy="1178727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161000"/>
              </a:tblGrid>
              <a:tr h="1178727">
                <a:tc>
                  <a:txBody>
                    <a:bodyPr/>
                    <a:lstStyle/>
                    <a:p>
                      <a:r>
                        <a:rPr lang="ru-RU" sz="2400" b="1" dirty="0" smtClean="0"/>
                        <a:t>    слагаемое</a:t>
                      </a:r>
                      <a:endParaRPr lang="ru-RU" sz="2400" b="1" dirty="0"/>
                    </a:p>
                  </a:txBody>
                  <a:tcPr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2428860" y="1714488"/>
          <a:ext cx="2161000" cy="11887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161000"/>
              </a:tblGrid>
              <a:tr h="1123771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частное умножить на делитель</a:t>
                      </a:r>
                      <a:endParaRPr lang="ru-RU" sz="2400" b="1" dirty="0"/>
                    </a:p>
                  </a:txBody>
                  <a:tcPr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4572000" y="1714488"/>
          <a:ext cx="2161000" cy="1178727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161000"/>
              </a:tblGrid>
              <a:tr h="1178727">
                <a:tc>
                  <a:txBody>
                    <a:bodyPr/>
                    <a:lstStyle/>
                    <a:p>
                      <a:pPr algn="ctr"/>
                      <a:r>
                        <a:rPr lang="en-US" sz="3200" b="1" dirty="0" smtClean="0">
                          <a:latin typeface="Adobe Garamond Pro" pitchFamily="18" charset="0"/>
                        </a:rPr>
                        <a:t>0</a:t>
                      </a:r>
                      <a:endParaRPr lang="ru-RU" sz="3200" b="1" dirty="0"/>
                    </a:p>
                  </a:txBody>
                  <a:tcPr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9" name="Таблица 8"/>
          <p:cNvGraphicFramePr>
            <a:graphicFrameLocks noGrp="1"/>
          </p:cNvGraphicFramePr>
          <p:nvPr/>
        </p:nvGraphicFramePr>
        <p:xfrm>
          <a:off x="6728995" y="1714488"/>
          <a:ext cx="2161000" cy="1178727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161000"/>
              </a:tblGrid>
              <a:tr h="1178727"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 smtClean="0">
                          <a:latin typeface="Adobe Garamond Pro" pitchFamily="18" charset="0"/>
                        </a:rPr>
                        <a:t>49</a:t>
                      </a:r>
                      <a:endParaRPr lang="ru-RU" sz="2800" b="1" dirty="0"/>
                    </a:p>
                  </a:txBody>
                  <a:tcPr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0" name="Таблица 9"/>
          <p:cNvGraphicFramePr>
            <a:graphicFrameLocks noGrp="1"/>
          </p:cNvGraphicFramePr>
          <p:nvPr/>
        </p:nvGraphicFramePr>
        <p:xfrm>
          <a:off x="6728995" y="2857496"/>
          <a:ext cx="2161000" cy="1178727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161000"/>
              </a:tblGrid>
              <a:tr h="1178727">
                <a:tc>
                  <a:txBody>
                    <a:bodyPr/>
                    <a:lstStyle/>
                    <a:p>
                      <a:pPr algn="ctr"/>
                      <a:r>
                        <a:rPr lang="en-US" sz="3200" b="1" i="1" dirty="0" err="1" smtClean="0"/>
                        <a:t>a+b</a:t>
                      </a:r>
                      <a:r>
                        <a:rPr lang="en-US" sz="3200" b="1" i="1" dirty="0" smtClean="0"/>
                        <a:t>=</a:t>
                      </a:r>
                      <a:r>
                        <a:rPr lang="en-US" sz="3200" b="1" i="1" dirty="0" err="1" smtClean="0"/>
                        <a:t>b+a</a:t>
                      </a:r>
                      <a:endParaRPr lang="ru-RU" sz="3200" b="1" i="1" dirty="0"/>
                    </a:p>
                  </a:txBody>
                  <a:tcPr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3" name="Таблица 12"/>
          <p:cNvGraphicFramePr>
            <a:graphicFrameLocks noGrp="1"/>
          </p:cNvGraphicFramePr>
          <p:nvPr/>
        </p:nvGraphicFramePr>
        <p:xfrm>
          <a:off x="2415005" y="2857496"/>
          <a:ext cx="2161000" cy="1178727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161000"/>
              </a:tblGrid>
              <a:tr h="1178727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вычитаемое</a:t>
                      </a:r>
                      <a:endParaRPr lang="ru-RU" sz="2400" b="1" dirty="0"/>
                    </a:p>
                  </a:txBody>
                  <a:tcPr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4" name="Таблица 13"/>
          <p:cNvGraphicFramePr>
            <a:graphicFrameLocks noGrp="1"/>
          </p:cNvGraphicFramePr>
          <p:nvPr/>
        </p:nvGraphicFramePr>
        <p:xfrm>
          <a:off x="271865" y="2857496"/>
          <a:ext cx="2161000" cy="1178727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161000"/>
              </a:tblGrid>
              <a:tr h="1178727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1" name="Таблица 10"/>
          <p:cNvGraphicFramePr>
            <a:graphicFrameLocks noGrp="1"/>
          </p:cNvGraphicFramePr>
          <p:nvPr/>
        </p:nvGraphicFramePr>
        <p:xfrm>
          <a:off x="4572000" y="2857496"/>
          <a:ext cx="2161000" cy="1178727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161000"/>
              </a:tblGrid>
              <a:tr h="1178727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5" name="Таблица 14"/>
          <p:cNvGraphicFramePr>
            <a:graphicFrameLocks noGrp="1"/>
          </p:cNvGraphicFramePr>
          <p:nvPr/>
        </p:nvGraphicFramePr>
        <p:xfrm>
          <a:off x="269702" y="4286256"/>
          <a:ext cx="2161000" cy="1178727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161000"/>
              </a:tblGrid>
              <a:tr h="1178727">
                <a:tc>
                  <a:txBody>
                    <a:bodyPr/>
                    <a:lstStyle/>
                    <a:p>
                      <a:pPr algn="ctr"/>
                      <a:r>
                        <a:rPr lang="en-US" sz="3200" b="1" dirty="0" smtClean="0">
                          <a:latin typeface="Adobe Caslon Pro Bold" pitchFamily="18" charset="0"/>
                        </a:rPr>
                        <a:t>120</a:t>
                      </a:r>
                      <a:endParaRPr lang="ru-RU" sz="32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7" name="Таблица 16"/>
          <p:cNvGraphicFramePr>
            <a:graphicFrameLocks noGrp="1"/>
          </p:cNvGraphicFramePr>
          <p:nvPr/>
        </p:nvGraphicFramePr>
        <p:xfrm>
          <a:off x="4585855" y="4286256"/>
          <a:ext cx="2161000" cy="1178727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161000"/>
              </a:tblGrid>
              <a:tr h="1178727"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err="1" smtClean="0"/>
                        <a:t>х</a:t>
                      </a:r>
                      <a:endParaRPr lang="ru-RU" sz="32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8" name="Таблица 17"/>
          <p:cNvGraphicFramePr>
            <a:graphicFrameLocks noGrp="1"/>
          </p:cNvGraphicFramePr>
          <p:nvPr/>
        </p:nvGraphicFramePr>
        <p:xfrm>
          <a:off x="6742850" y="4286256"/>
          <a:ext cx="2161000" cy="11887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161000"/>
              </a:tblGrid>
              <a:tr h="1178727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делимое</a:t>
                      </a:r>
                      <a:r>
                        <a:rPr lang="ru-RU" sz="2400" b="1" baseline="0" dirty="0" smtClean="0"/>
                        <a:t> разделить на частное</a:t>
                      </a:r>
                      <a:endParaRPr lang="ru-RU" sz="24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9" name="Таблица 18"/>
          <p:cNvGraphicFramePr>
            <a:graphicFrameLocks noGrp="1"/>
          </p:cNvGraphicFramePr>
          <p:nvPr/>
        </p:nvGraphicFramePr>
        <p:xfrm>
          <a:off x="269702" y="5472992"/>
          <a:ext cx="2161000" cy="1178727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161000"/>
              </a:tblGrid>
              <a:tr h="1178727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уменьшаемое</a:t>
                      </a:r>
                      <a:endParaRPr lang="ru-RU" sz="24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2" name="Таблица 21"/>
          <p:cNvGraphicFramePr>
            <a:graphicFrameLocks noGrp="1"/>
          </p:cNvGraphicFramePr>
          <p:nvPr/>
        </p:nvGraphicFramePr>
        <p:xfrm>
          <a:off x="6742850" y="5472992"/>
          <a:ext cx="2161000" cy="1178727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161000"/>
              </a:tblGrid>
              <a:tr h="1178727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0" name="Таблица 19"/>
          <p:cNvGraphicFramePr>
            <a:graphicFrameLocks noGrp="1"/>
          </p:cNvGraphicFramePr>
          <p:nvPr/>
        </p:nvGraphicFramePr>
        <p:xfrm>
          <a:off x="4585855" y="5472992"/>
          <a:ext cx="2161000" cy="1178727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161000"/>
              </a:tblGrid>
              <a:tr h="1178727">
                <a:tc>
                  <a:txBody>
                    <a:bodyPr/>
                    <a:lstStyle/>
                    <a:p>
                      <a:pPr algn="ctr"/>
                      <a:r>
                        <a:rPr lang="en-US" sz="3200" b="1" i="1" baseline="0" dirty="0" smtClean="0"/>
                        <a:t>a ·</a:t>
                      </a:r>
                      <a:r>
                        <a:rPr lang="en-US" sz="3200" b="1" i="1" dirty="0" smtClean="0"/>
                        <a:t> b = b · a</a:t>
                      </a:r>
                      <a:endParaRPr lang="ru-RU" sz="3200" b="1" i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1" name="Таблица 20"/>
          <p:cNvGraphicFramePr>
            <a:graphicFrameLocks noGrp="1"/>
          </p:cNvGraphicFramePr>
          <p:nvPr/>
        </p:nvGraphicFramePr>
        <p:xfrm>
          <a:off x="2428860" y="5472992"/>
          <a:ext cx="2161000" cy="1178727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161000"/>
              </a:tblGrid>
              <a:tr h="1178727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23" name="Управляющая кнопка: далее 22">
            <a:hlinkClick r:id="" action="ppaction://hlinkshowjump?jump=nextslide" highlightClick="1"/>
          </p:cNvPr>
          <p:cNvSpPr/>
          <p:nvPr/>
        </p:nvSpPr>
        <p:spPr>
          <a:xfrm>
            <a:off x="8358214" y="6215082"/>
            <a:ext cx="785786" cy="642918"/>
          </a:xfrm>
          <a:prstGeom prst="actionButtonForwardNex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4" name="Рисунок 23" descr="1213708430-loto_pac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0000" contrast="30000"/>
          </a:blip>
          <a:stretch>
            <a:fillRect/>
          </a:stretch>
        </p:blipFill>
        <p:spPr>
          <a:xfrm>
            <a:off x="0" y="142852"/>
            <a:ext cx="2047864" cy="1360752"/>
          </a:xfrm>
          <a:prstGeom prst="rect">
            <a:avLst/>
          </a:prstGeom>
        </p:spPr>
      </p:pic>
      <p:sp>
        <p:nvSpPr>
          <p:cNvPr id="25" name="TextBox 24"/>
          <p:cNvSpPr txBox="1"/>
          <p:nvPr/>
        </p:nvSpPr>
        <p:spPr>
          <a:xfrm>
            <a:off x="2214546" y="428604"/>
            <a:ext cx="5286412" cy="830997"/>
          </a:xfrm>
          <a:prstGeom prst="rect">
            <a:avLst/>
          </a:prstGeom>
          <a:solidFill>
            <a:srgbClr val="E7D7B7"/>
          </a:solidFill>
          <a:ln w="28575"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400" b="1" dirty="0" smtClean="0"/>
              <a:t>Запись переместительного </a:t>
            </a:r>
            <a:endParaRPr lang="en-US" sz="2400" b="1" dirty="0" smtClean="0"/>
          </a:p>
          <a:p>
            <a:pPr algn="ctr"/>
            <a:r>
              <a:rPr lang="ru-RU" sz="2400" b="1" dirty="0" smtClean="0"/>
              <a:t>свойства сложения</a:t>
            </a:r>
            <a:endParaRPr lang="ru-RU" sz="2400" b="1" dirty="0"/>
          </a:p>
        </p:txBody>
      </p:sp>
      <p:grpSp>
        <p:nvGrpSpPr>
          <p:cNvPr id="26" name="Группа 47"/>
          <p:cNvGrpSpPr/>
          <p:nvPr/>
        </p:nvGrpSpPr>
        <p:grpSpPr>
          <a:xfrm>
            <a:off x="7929586" y="214290"/>
            <a:ext cx="928694" cy="1214446"/>
            <a:chOff x="8001024" y="214290"/>
            <a:chExt cx="928694" cy="1214446"/>
          </a:xfrm>
        </p:grpSpPr>
        <p:grpSp>
          <p:nvGrpSpPr>
            <p:cNvPr id="27" name="Группа 69"/>
            <p:cNvGrpSpPr/>
            <p:nvPr/>
          </p:nvGrpSpPr>
          <p:grpSpPr>
            <a:xfrm>
              <a:off x="8001024" y="214290"/>
              <a:ext cx="928694" cy="1214446"/>
              <a:chOff x="7929586" y="214290"/>
              <a:chExt cx="928694" cy="1214446"/>
            </a:xfrm>
          </p:grpSpPr>
          <p:sp>
            <p:nvSpPr>
              <p:cNvPr id="29" name="Цилиндр 28"/>
              <p:cNvSpPr/>
              <p:nvPr/>
            </p:nvSpPr>
            <p:spPr>
              <a:xfrm>
                <a:off x="7929586" y="214290"/>
                <a:ext cx="928694" cy="1214446"/>
              </a:xfrm>
              <a:prstGeom prst="can">
                <a:avLst>
                  <a:gd name="adj" fmla="val 56735"/>
                </a:avLst>
              </a:prstGeom>
              <a:solidFill>
                <a:schemeClr val="accent4">
                  <a:lumMod val="40000"/>
                  <a:lumOff val="60000"/>
                </a:schemeClr>
              </a:solidFill>
              <a:ln w="28575">
                <a:solidFill>
                  <a:schemeClr val="accent2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t"/>
              <a:lstStyle/>
              <a:p>
                <a:pPr algn="ctr"/>
                <a:endParaRPr lang="ru-RU" sz="2400" b="1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30" name="Дуга 29"/>
              <p:cNvSpPr/>
              <p:nvPr/>
            </p:nvSpPr>
            <p:spPr>
              <a:xfrm rot="10800000">
                <a:off x="7929586" y="472332"/>
                <a:ext cx="928694" cy="500066"/>
              </a:xfrm>
              <a:prstGeom prst="arc">
                <a:avLst>
                  <a:gd name="adj1" fmla="val 10955958"/>
                  <a:gd name="adj2" fmla="val 21157980"/>
                </a:avLst>
              </a:prstGeom>
              <a:ln>
                <a:solidFill>
                  <a:schemeClr val="accent2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31" name="Дуга 30"/>
              <p:cNvSpPr/>
              <p:nvPr/>
            </p:nvSpPr>
            <p:spPr>
              <a:xfrm rot="10800000">
                <a:off x="7929586" y="642918"/>
                <a:ext cx="928694" cy="500066"/>
              </a:xfrm>
              <a:prstGeom prst="arc">
                <a:avLst>
                  <a:gd name="adj1" fmla="val 10955958"/>
                  <a:gd name="adj2" fmla="val 21157980"/>
                </a:avLst>
              </a:prstGeom>
              <a:ln>
                <a:solidFill>
                  <a:schemeClr val="accent2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28" name="TextBox 27"/>
            <p:cNvSpPr txBox="1"/>
            <p:nvPr/>
          </p:nvSpPr>
          <p:spPr>
            <a:xfrm>
              <a:off x="8072462" y="214290"/>
              <a:ext cx="78581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3200" b="1" dirty="0" smtClean="0">
                  <a:solidFill>
                    <a:schemeClr val="accent2">
                      <a:lumMod val="50000"/>
                    </a:schemeClr>
                  </a:solidFill>
                  <a:latin typeface="Adobe Garamond Pro" pitchFamily="18" charset="0"/>
                </a:rPr>
                <a:t>21</a:t>
              </a:r>
              <a:endParaRPr lang="ru-RU" sz="3200" b="1" dirty="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</p:grp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4.81481E-6 L -0.00781 0.37801 " pathEditMode="relative" ptsTypes="AA">
                                      <p:cBhvr>
                                        <p:cTn id="2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35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23" grpId="0" animBg="1"/>
      <p:bldP spid="2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" name="Таблица 15"/>
          <p:cNvGraphicFramePr>
            <a:graphicFrameLocks noGrp="1"/>
          </p:cNvGraphicFramePr>
          <p:nvPr/>
        </p:nvGraphicFramePr>
        <p:xfrm>
          <a:off x="2428860" y="4286256"/>
          <a:ext cx="2161000" cy="20421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161000"/>
              </a:tblGrid>
              <a:tr h="1178727">
                <a:tc>
                  <a:txBody>
                    <a:bodyPr/>
                    <a:lstStyle/>
                    <a:p>
                      <a:pPr algn="ctr"/>
                      <a:r>
                        <a:rPr lang="en-US" sz="3200" b="1" i="1" baseline="0" dirty="0" smtClean="0"/>
                        <a:t>a + (b + c) =</a:t>
                      </a:r>
                    </a:p>
                    <a:p>
                      <a:pPr algn="ctr"/>
                      <a:r>
                        <a:rPr lang="en-US" sz="3200" b="1" i="1" baseline="0" dirty="0" smtClean="0"/>
                        <a:t>(a + b) + c</a:t>
                      </a:r>
                      <a:endParaRPr lang="ru-RU" sz="3200" b="1" i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271865" y="1714488"/>
          <a:ext cx="2161000" cy="1178727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161000"/>
              </a:tblGrid>
              <a:tr h="1178727">
                <a:tc>
                  <a:txBody>
                    <a:bodyPr/>
                    <a:lstStyle/>
                    <a:p>
                      <a:r>
                        <a:rPr lang="ru-RU" sz="2400" b="1" dirty="0" smtClean="0"/>
                        <a:t>    слагаемое</a:t>
                      </a:r>
                      <a:endParaRPr lang="ru-RU" sz="2400" b="1" dirty="0"/>
                    </a:p>
                  </a:txBody>
                  <a:tcPr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2428860" y="1714488"/>
          <a:ext cx="2161000" cy="11887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161000"/>
              </a:tblGrid>
              <a:tr h="1123771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частное умножить на делитель</a:t>
                      </a:r>
                      <a:endParaRPr lang="ru-RU" sz="2400" b="1" dirty="0"/>
                    </a:p>
                  </a:txBody>
                  <a:tcPr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4572000" y="1714488"/>
          <a:ext cx="2161000" cy="1178727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161000"/>
              </a:tblGrid>
              <a:tr h="1178727">
                <a:tc>
                  <a:txBody>
                    <a:bodyPr/>
                    <a:lstStyle/>
                    <a:p>
                      <a:pPr algn="ctr"/>
                      <a:r>
                        <a:rPr lang="en-US" sz="3200" b="1" dirty="0" smtClean="0">
                          <a:latin typeface="Adobe Garamond Pro" pitchFamily="18" charset="0"/>
                        </a:rPr>
                        <a:t>0</a:t>
                      </a:r>
                      <a:endParaRPr lang="ru-RU" sz="3200" b="1" dirty="0"/>
                    </a:p>
                  </a:txBody>
                  <a:tcPr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9" name="Таблица 8"/>
          <p:cNvGraphicFramePr>
            <a:graphicFrameLocks noGrp="1"/>
          </p:cNvGraphicFramePr>
          <p:nvPr/>
        </p:nvGraphicFramePr>
        <p:xfrm>
          <a:off x="6728995" y="1714488"/>
          <a:ext cx="2161000" cy="1178727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161000"/>
              </a:tblGrid>
              <a:tr h="1178727"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 smtClean="0">
                          <a:latin typeface="Adobe Garamond Pro" pitchFamily="18" charset="0"/>
                        </a:rPr>
                        <a:t>49</a:t>
                      </a:r>
                      <a:endParaRPr lang="ru-RU" sz="2800" b="1" dirty="0"/>
                    </a:p>
                  </a:txBody>
                  <a:tcPr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0" name="Таблица 9"/>
          <p:cNvGraphicFramePr>
            <a:graphicFrameLocks noGrp="1"/>
          </p:cNvGraphicFramePr>
          <p:nvPr/>
        </p:nvGraphicFramePr>
        <p:xfrm>
          <a:off x="6728995" y="2857496"/>
          <a:ext cx="2161000" cy="1178727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161000"/>
              </a:tblGrid>
              <a:tr h="1178727">
                <a:tc>
                  <a:txBody>
                    <a:bodyPr/>
                    <a:lstStyle/>
                    <a:p>
                      <a:pPr algn="ctr"/>
                      <a:r>
                        <a:rPr lang="en-US" sz="3200" b="1" i="1" dirty="0" err="1" smtClean="0"/>
                        <a:t>a+b</a:t>
                      </a:r>
                      <a:r>
                        <a:rPr lang="en-US" sz="3200" b="1" i="1" dirty="0" smtClean="0"/>
                        <a:t>=</a:t>
                      </a:r>
                      <a:r>
                        <a:rPr lang="en-US" sz="3200" b="1" i="1" dirty="0" err="1" smtClean="0"/>
                        <a:t>b+a</a:t>
                      </a:r>
                      <a:endParaRPr lang="ru-RU" sz="3200" b="1" i="1" dirty="0"/>
                    </a:p>
                  </a:txBody>
                  <a:tcPr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3" name="Таблица 12"/>
          <p:cNvGraphicFramePr>
            <a:graphicFrameLocks noGrp="1"/>
          </p:cNvGraphicFramePr>
          <p:nvPr/>
        </p:nvGraphicFramePr>
        <p:xfrm>
          <a:off x="2415005" y="2857496"/>
          <a:ext cx="2161000" cy="1178727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161000"/>
              </a:tblGrid>
              <a:tr h="1178727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вычитаемое</a:t>
                      </a:r>
                      <a:endParaRPr lang="ru-RU" sz="2400" b="1" dirty="0"/>
                    </a:p>
                  </a:txBody>
                  <a:tcPr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4" name="Таблица 13"/>
          <p:cNvGraphicFramePr>
            <a:graphicFrameLocks noGrp="1"/>
          </p:cNvGraphicFramePr>
          <p:nvPr/>
        </p:nvGraphicFramePr>
        <p:xfrm>
          <a:off x="271865" y="2857496"/>
          <a:ext cx="2161000" cy="1178727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161000"/>
              </a:tblGrid>
              <a:tr h="1178727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1" name="Таблица 10"/>
          <p:cNvGraphicFramePr>
            <a:graphicFrameLocks noGrp="1"/>
          </p:cNvGraphicFramePr>
          <p:nvPr/>
        </p:nvGraphicFramePr>
        <p:xfrm>
          <a:off x="4572000" y="2857496"/>
          <a:ext cx="2161000" cy="1178727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161000"/>
              </a:tblGrid>
              <a:tr h="1178727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5" name="Таблица 14"/>
          <p:cNvGraphicFramePr>
            <a:graphicFrameLocks noGrp="1"/>
          </p:cNvGraphicFramePr>
          <p:nvPr/>
        </p:nvGraphicFramePr>
        <p:xfrm>
          <a:off x="269702" y="4286256"/>
          <a:ext cx="2161000" cy="1178727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161000"/>
              </a:tblGrid>
              <a:tr h="1178727">
                <a:tc>
                  <a:txBody>
                    <a:bodyPr/>
                    <a:lstStyle/>
                    <a:p>
                      <a:pPr algn="ctr"/>
                      <a:r>
                        <a:rPr lang="en-US" sz="3200" b="1" dirty="0" smtClean="0">
                          <a:latin typeface="Adobe Caslon Pro Bold" pitchFamily="18" charset="0"/>
                        </a:rPr>
                        <a:t>120</a:t>
                      </a:r>
                      <a:endParaRPr lang="ru-RU" sz="32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7" name="Таблица 16"/>
          <p:cNvGraphicFramePr>
            <a:graphicFrameLocks noGrp="1"/>
          </p:cNvGraphicFramePr>
          <p:nvPr/>
        </p:nvGraphicFramePr>
        <p:xfrm>
          <a:off x="4585855" y="4286256"/>
          <a:ext cx="2161000" cy="1178727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161000"/>
              </a:tblGrid>
              <a:tr h="1178727"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err="1" smtClean="0"/>
                        <a:t>х</a:t>
                      </a:r>
                      <a:endParaRPr lang="ru-RU" sz="32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8" name="Таблица 17"/>
          <p:cNvGraphicFramePr>
            <a:graphicFrameLocks noGrp="1"/>
          </p:cNvGraphicFramePr>
          <p:nvPr/>
        </p:nvGraphicFramePr>
        <p:xfrm>
          <a:off x="6742850" y="4286256"/>
          <a:ext cx="2161000" cy="11887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161000"/>
              </a:tblGrid>
              <a:tr h="1178727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делимое</a:t>
                      </a:r>
                      <a:r>
                        <a:rPr lang="ru-RU" sz="2400" b="1" baseline="0" dirty="0" smtClean="0"/>
                        <a:t> разделить на частное</a:t>
                      </a:r>
                      <a:endParaRPr lang="ru-RU" sz="24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9" name="Таблица 18"/>
          <p:cNvGraphicFramePr>
            <a:graphicFrameLocks noGrp="1"/>
          </p:cNvGraphicFramePr>
          <p:nvPr/>
        </p:nvGraphicFramePr>
        <p:xfrm>
          <a:off x="269702" y="5472992"/>
          <a:ext cx="2161000" cy="1178727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161000"/>
              </a:tblGrid>
              <a:tr h="1178727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уменьшаемое</a:t>
                      </a:r>
                      <a:endParaRPr lang="ru-RU" sz="24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2" name="Таблица 21"/>
          <p:cNvGraphicFramePr>
            <a:graphicFrameLocks noGrp="1"/>
          </p:cNvGraphicFramePr>
          <p:nvPr/>
        </p:nvGraphicFramePr>
        <p:xfrm>
          <a:off x="6742850" y="5472992"/>
          <a:ext cx="2161000" cy="1178727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161000"/>
              </a:tblGrid>
              <a:tr h="1178727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0" name="Таблица 19"/>
          <p:cNvGraphicFramePr>
            <a:graphicFrameLocks noGrp="1"/>
          </p:cNvGraphicFramePr>
          <p:nvPr/>
        </p:nvGraphicFramePr>
        <p:xfrm>
          <a:off x="4585855" y="5472992"/>
          <a:ext cx="2161000" cy="1178727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161000"/>
              </a:tblGrid>
              <a:tr h="1178727">
                <a:tc>
                  <a:txBody>
                    <a:bodyPr/>
                    <a:lstStyle/>
                    <a:p>
                      <a:pPr algn="ctr"/>
                      <a:r>
                        <a:rPr lang="en-US" sz="3200" b="1" i="1" baseline="0" dirty="0" smtClean="0"/>
                        <a:t>a ·</a:t>
                      </a:r>
                      <a:r>
                        <a:rPr lang="en-US" sz="3200" b="1" i="1" dirty="0" smtClean="0"/>
                        <a:t> b = b · a</a:t>
                      </a:r>
                      <a:endParaRPr lang="ru-RU" sz="3200" b="1" i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1" name="Таблица 20"/>
          <p:cNvGraphicFramePr>
            <a:graphicFrameLocks noGrp="1"/>
          </p:cNvGraphicFramePr>
          <p:nvPr/>
        </p:nvGraphicFramePr>
        <p:xfrm>
          <a:off x="2428860" y="5472992"/>
          <a:ext cx="2161000" cy="1178727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161000"/>
              </a:tblGrid>
              <a:tr h="1178727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23" name="Управляющая кнопка: далее 22">
            <a:hlinkClick r:id="" action="ppaction://hlinkshowjump?jump=nextslide" highlightClick="1"/>
          </p:cNvPr>
          <p:cNvSpPr/>
          <p:nvPr/>
        </p:nvSpPr>
        <p:spPr>
          <a:xfrm>
            <a:off x="8358214" y="6215082"/>
            <a:ext cx="785786" cy="642918"/>
          </a:xfrm>
          <a:prstGeom prst="actionButtonForwardNex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4" name="Рисунок 23" descr="1213708430-loto_pac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0000" contrast="30000"/>
          </a:blip>
          <a:stretch>
            <a:fillRect/>
          </a:stretch>
        </p:blipFill>
        <p:spPr>
          <a:xfrm>
            <a:off x="0" y="142852"/>
            <a:ext cx="2047864" cy="1360752"/>
          </a:xfrm>
          <a:prstGeom prst="rect">
            <a:avLst/>
          </a:prstGeom>
        </p:spPr>
      </p:pic>
      <p:sp>
        <p:nvSpPr>
          <p:cNvPr id="25" name="TextBox 24"/>
          <p:cNvSpPr txBox="1"/>
          <p:nvPr/>
        </p:nvSpPr>
        <p:spPr>
          <a:xfrm>
            <a:off x="2214546" y="500042"/>
            <a:ext cx="5286412" cy="584775"/>
          </a:xfrm>
          <a:prstGeom prst="rect">
            <a:avLst/>
          </a:prstGeom>
          <a:solidFill>
            <a:srgbClr val="E7D7B7"/>
          </a:solidFill>
          <a:ln w="28575"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400" b="1" dirty="0" smtClean="0"/>
              <a:t>Решите уравнение</a:t>
            </a:r>
            <a:r>
              <a:rPr lang="en-US" sz="2400" b="1" dirty="0" smtClean="0"/>
              <a:t>      </a:t>
            </a:r>
            <a:r>
              <a:rPr lang="ru-RU" sz="3200" b="1" dirty="0" smtClean="0"/>
              <a:t>2 · </a:t>
            </a:r>
            <a:r>
              <a:rPr lang="en-US" sz="3200" b="1" dirty="0" smtClean="0">
                <a:latin typeface="Adobe Caslon Pro Bold" pitchFamily="18" charset="0"/>
              </a:rPr>
              <a:t>y = 98</a:t>
            </a:r>
          </a:p>
        </p:txBody>
      </p:sp>
      <p:grpSp>
        <p:nvGrpSpPr>
          <p:cNvPr id="26" name="Группа 55"/>
          <p:cNvGrpSpPr/>
          <p:nvPr/>
        </p:nvGrpSpPr>
        <p:grpSpPr>
          <a:xfrm>
            <a:off x="7929586" y="214290"/>
            <a:ext cx="928694" cy="1214446"/>
            <a:chOff x="8001024" y="214290"/>
            <a:chExt cx="928694" cy="1214446"/>
          </a:xfrm>
        </p:grpSpPr>
        <p:grpSp>
          <p:nvGrpSpPr>
            <p:cNvPr id="27" name="Группа 75"/>
            <p:cNvGrpSpPr/>
            <p:nvPr/>
          </p:nvGrpSpPr>
          <p:grpSpPr>
            <a:xfrm>
              <a:off x="8001024" y="214290"/>
              <a:ext cx="928694" cy="1214446"/>
              <a:chOff x="7929586" y="214290"/>
              <a:chExt cx="928694" cy="1214446"/>
            </a:xfrm>
          </p:grpSpPr>
          <p:sp>
            <p:nvSpPr>
              <p:cNvPr id="29" name="Цилиндр 28"/>
              <p:cNvSpPr/>
              <p:nvPr/>
            </p:nvSpPr>
            <p:spPr>
              <a:xfrm>
                <a:off x="7929586" y="214290"/>
                <a:ext cx="928694" cy="1214446"/>
              </a:xfrm>
              <a:prstGeom prst="can">
                <a:avLst>
                  <a:gd name="adj" fmla="val 56735"/>
                </a:avLst>
              </a:prstGeom>
              <a:solidFill>
                <a:schemeClr val="accent4">
                  <a:lumMod val="40000"/>
                  <a:lumOff val="60000"/>
                </a:schemeClr>
              </a:solidFill>
              <a:ln w="28575">
                <a:solidFill>
                  <a:schemeClr val="accent2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t"/>
              <a:lstStyle/>
              <a:p>
                <a:pPr algn="ctr"/>
                <a:endParaRPr lang="ru-RU" sz="2400" b="1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30" name="Дуга 29"/>
              <p:cNvSpPr/>
              <p:nvPr/>
            </p:nvSpPr>
            <p:spPr>
              <a:xfrm rot="10800000">
                <a:off x="7929586" y="472332"/>
                <a:ext cx="928694" cy="500066"/>
              </a:xfrm>
              <a:prstGeom prst="arc">
                <a:avLst>
                  <a:gd name="adj1" fmla="val 10955958"/>
                  <a:gd name="adj2" fmla="val 21157980"/>
                </a:avLst>
              </a:prstGeom>
              <a:ln>
                <a:solidFill>
                  <a:schemeClr val="accent2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31" name="Дуга 30"/>
              <p:cNvSpPr/>
              <p:nvPr/>
            </p:nvSpPr>
            <p:spPr>
              <a:xfrm rot="10800000">
                <a:off x="7929586" y="642918"/>
                <a:ext cx="928694" cy="500066"/>
              </a:xfrm>
              <a:prstGeom prst="arc">
                <a:avLst>
                  <a:gd name="adj1" fmla="val 10955958"/>
                  <a:gd name="adj2" fmla="val 21157980"/>
                </a:avLst>
              </a:prstGeom>
              <a:ln>
                <a:solidFill>
                  <a:schemeClr val="accent2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28" name="TextBox 27"/>
            <p:cNvSpPr txBox="1"/>
            <p:nvPr/>
          </p:nvSpPr>
          <p:spPr>
            <a:xfrm>
              <a:off x="8072462" y="214290"/>
              <a:ext cx="78581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3200" b="1" dirty="0" smtClean="0">
                  <a:solidFill>
                    <a:schemeClr val="accent2">
                      <a:lumMod val="50000"/>
                    </a:schemeClr>
                  </a:solidFill>
                  <a:latin typeface="Adobe Garamond Pro" pitchFamily="18" charset="0"/>
                </a:rPr>
                <a:t>11</a:t>
              </a:r>
              <a:endParaRPr lang="ru-RU" sz="3200" b="1" dirty="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</p:grp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4.07407E-6 L -0.12656 0.21226 " pathEditMode="relative" rAng="0" ptsTypes="AA">
                                      <p:cBhvr>
                                        <p:cTn id="2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3" y="10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35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23" grpId="0" animBg="1"/>
      <p:bldP spid="25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" name="Таблица 15"/>
          <p:cNvGraphicFramePr>
            <a:graphicFrameLocks noGrp="1"/>
          </p:cNvGraphicFramePr>
          <p:nvPr/>
        </p:nvGraphicFramePr>
        <p:xfrm>
          <a:off x="2428860" y="4286256"/>
          <a:ext cx="2161000" cy="20421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161000"/>
              </a:tblGrid>
              <a:tr h="1178727">
                <a:tc>
                  <a:txBody>
                    <a:bodyPr/>
                    <a:lstStyle/>
                    <a:p>
                      <a:pPr algn="ctr"/>
                      <a:r>
                        <a:rPr lang="en-US" sz="3200" b="1" i="1" baseline="0" dirty="0" smtClean="0"/>
                        <a:t>a + (b + c) =</a:t>
                      </a:r>
                    </a:p>
                    <a:p>
                      <a:pPr algn="ctr"/>
                      <a:r>
                        <a:rPr lang="en-US" sz="3200" b="1" i="1" baseline="0" dirty="0" smtClean="0"/>
                        <a:t>(a + b) + c</a:t>
                      </a:r>
                      <a:endParaRPr lang="ru-RU" sz="3200" b="1" i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271865" y="1714488"/>
          <a:ext cx="2161000" cy="1178727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161000"/>
              </a:tblGrid>
              <a:tr h="1178727">
                <a:tc>
                  <a:txBody>
                    <a:bodyPr/>
                    <a:lstStyle/>
                    <a:p>
                      <a:r>
                        <a:rPr lang="ru-RU" sz="2400" b="1" dirty="0" smtClean="0"/>
                        <a:t>    слагаемое</a:t>
                      </a:r>
                      <a:endParaRPr lang="ru-RU" sz="2400" b="1" dirty="0"/>
                    </a:p>
                  </a:txBody>
                  <a:tcPr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2428860" y="1714488"/>
          <a:ext cx="2161000" cy="11887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161000"/>
              </a:tblGrid>
              <a:tr h="1123771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частное умножить на делитель</a:t>
                      </a:r>
                      <a:endParaRPr lang="ru-RU" sz="2400" b="1" dirty="0"/>
                    </a:p>
                  </a:txBody>
                  <a:tcPr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4572000" y="1714488"/>
          <a:ext cx="2161000" cy="1178727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161000"/>
              </a:tblGrid>
              <a:tr h="1178727">
                <a:tc>
                  <a:txBody>
                    <a:bodyPr/>
                    <a:lstStyle/>
                    <a:p>
                      <a:pPr algn="ctr"/>
                      <a:r>
                        <a:rPr lang="en-US" sz="3200" b="1" dirty="0" smtClean="0">
                          <a:latin typeface="Adobe Garamond Pro" pitchFamily="18" charset="0"/>
                        </a:rPr>
                        <a:t>0</a:t>
                      </a:r>
                      <a:endParaRPr lang="ru-RU" sz="3200" b="1" dirty="0"/>
                    </a:p>
                  </a:txBody>
                  <a:tcPr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9" name="Таблица 8"/>
          <p:cNvGraphicFramePr>
            <a:graphicFrameLocks noGrp="1"/>
          </p:cNvGraphicFramePr>
          <p:nvPr/>
        </p:nvGraphicFramePr>
        <p:xfrm>
          <a:off x="6728995" y="1714488"/>
          <a:ext cx="2161000" cy="1178727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161000"/>
              </a:tblGrid>
              <a:tr h="1178727"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 smtClean="0">
                          <a:latin typeface="Adobe Garamond Pro" pitchFamily="18" charset="0"/>
                        </a:rPr>
                        <a:t>49</a:t>
                      </a:r>
                      <a:endParaRPr lang="ru-RU" sz="2800" b="1" dirty="0"/>
                    </a:p>
                  </a:txBody>
                  <a:tcPr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0" name="Таблица 9"/>
          <p:cNvGraphicFramePr>
            <a:graphicFrameLocks noGrp="1"/>
          </p:cNvGraphicFramePr>
          <p:nvPr/>
        </p:nvGraphicFramePr>
        <p:xfrm>
          <a:off x="6728995" y="2857496"/>
          <a:ext cx="2161000" cy="1178727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161000"/>
              </a:tblGrid>
              <a:tr h="1178727">
                <a:tc>
                  <a:txBody>
                    <a:bodyPr/>
                    <a:lstStyle/>
                    <a:p>
                      <a:pPr algn="ctr"/>
                      <a:r>
                        <a:rPr lang="en-US" sz="3200" b="1" i="1" dirty="0" err="1" smtClean="0"/>
                        <a:t>a+b</a:t>
                      </a:r>
                      <a:r>
                        <a:rPr lang="en-US" sz="3200" b="1" i="1" dirty="0" smtClean="0"/>
                        <a:t>=</a:t>
                      </a:r>
                      <a:r>
                        <a:rPr lang="en-US" sz="3200" b="1" i="1" dirty="0" err="1" smtClean="0"/>
                        <a:t>b+a</a:t>
                      </a:r>
                      <a:endParaRPr lang="ru-RU" sz="3200" b="1" i="1" dirty="0"/>
                    </a:p>
                  </a:txBody>
                  <a:tcPr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3" name="Таблица 12"/>
          <p:cNvGraphicFramePr>
            <a:graphicFrameLocks noGrp="1"/>
          </p:cNvGraphicFramePr>
          <p:nvPr/>
        </p:nvGraphicFramePr>
        <p:xfrm>
          <a:off x="2415005" y="2857496"/>
          <a:ext cx="2161000" cy="1178727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161000"/>
              </a:tblGrid>
              <a:tr h="1178727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вычитаемое</a:t>
                      </a:r>
                      <a:endParaRPr lang="ru-RU" sz="2400" b="1" dirty="0"/>
                    </a:p>
                  </a:txBody>
                  <a:tcPr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4" name="Таблица 13"/>
          <p:cNvGraphicFramePr>
            <a:graphicFrameLocks noGrp="1"/>
          </p:cNvGraphicFramePr>
          <p:nvPr/>
        </p:nvGraphicFramePr>
        <p:xfrm>
          <a:off x="271865" y="2857496"/>
          <a:ext cx="2161000" cy="1178727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161000"/>
              </a:tblGrid>
              <a:tr h="1178727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1" name="Таблица 10"/>
          <p:cNvGraphicFramePr>
            <a:graphicFrameLocks noGrp="1"/>
          </p:cNvGraphicFramePr>
          <p:nvPr/>
        </p:nvGraphicFramePr>
        <p:xfrm>
          <a:off x="4572000" y="2857496"/>
          <a:ext cx="2161000" cy="1178727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161000"/>
              </a:tblGrid>
              <a:tr h="1178727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5" name="Таблица 14"/>
          <p:cNvGraphicFramePr>
            <a:graphicFrameLocks noGrp="1"/>
          </p:cNvGraphicFramePr>
          <p:nvPr/>
        </p:nvGraphicFramePr>
        <p:xfrm>
          <a:off x="269702" y="4286256"/>
          <a:ext cx="2161000" cy="1178727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161000"/>
              </a:tblGrid>
              <a:tr h="1178727">
                <a:tc>
                  <a:txBody>
                    <a:bodyPr/>
                    <a:lstStyle/>
                    <a:p>
                      <a:pPr algn="ctr"/>
                      <a:r>
                        <a:rPr lang="en-US" sz="3200" b="1" dirty="0" smtClean="0">
                          <a:latin typeface="Adobe Caslon Pro Bold" pitchFamily="18" charset="0"/>
                        </a:rPr>
                        <a:t>120</a:t>
                      </a:r>
                      <a:endParaRPr lang="ru-RU" sz="32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7" name="Таблица 16"/>
          <p:cNvGraphicFramePr>
            <a:graphicFrameLocks noGrp="1"/>
          </p:cNvGraphicFramePr>
          <p:nvPr/>
        </p:nvGraphicFramePr>
        <p:xfrm>
          <a:off x="4585855" y="4286256"/>
          <a:ext cx="2161000" cy="1178727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161000"/>
              </a:tblGrid>
              <a:tr h="1178727"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err="1" smtClean="0"/>
                        <a:t>х</a:t>
                      </a:r>
                      <a:endParaRPr lang="ru-RU" sz="32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8" name="Таблица 17"/>
          <p:cNvGraphicFramePr>
            <a:graphicFrameLocks noGrp="1"/>
          </p:cNvGraphicFramePr>
          <p:nvPr/>
        </p:nvGraphicFramePr>
        <p:xfrm>
          <a:off x="6742850" y="4286256"/>
          <a:ext cx="2161000" cy="11887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161000"/>
              </a:tblGrid>
              <a:tr h="1178727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делимое</a:t>
                      </a:r>
                      <a:r>
                        <a:rPr lang="ru-RU" sz="2400" b="1" baseline="0" dirty="0" smtClean="0"/>
                        <a:t> разделить на частное</a:t>
                      </a:r>
                      <a:endParaRPr lang="ru-RU" sz="24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9" name="Таблица 18"/>
          <p:cNvGraphicFramePr>
            <a:graphicFrameLocks noGrp="1"/>
          </p:cNvGraphicFramePr>
          <p:nvPr/>
        </p:nvGraphicFramePr>
        <p:xfrm>
          <a:off x="269702" y="5472992"/>
          <a:ext cx="2161000" cy="1178727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161000"/>
              </a:tblGrid>
              <a:tr h="1178727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уменьшаемое</a:t>
                      </a:r>
                      <a:endParaRPr lang="ru-RU" sz="24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2" name="Таблица 21"/>
          <p:cNvGraphicFramePr>
            <a:graphicFrameLocks noGrp="1"/>
          </p:cNvGraphicFramePr>
          <p:nvPr/>
        </p:nvGraphicFramePr>
        <p:xfrm>
          <a:off x="6742850" y="5472992"/>
          <a:ext cx="2161000" cy="1178727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161000"/>
              </a:tblGrid>
              <a:tr h="1178727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0" name="Таблица 19"/>
          <p:cNvGraphicFramePr>
            <a:graphicFrameLocks noGrp="1"/>
          </p:cNvGraphicFramePr>
          <p:nvPr/>
        </p:nvGraphicFramePr>
        <p:xfrm>
          <a:off x="4585855" y="5472992"/>
          <a:ext cx="2161000" cy="1178727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161000"/>
              </a:tblGrid>
              <a:tr h="1178727">
                <a:tc>
                  <a:txBody>
                    <a:bodyPr/>
                    <a:lstStyle/>
                    <a:p>
                      <a:pPr algn="ctr"/>
                      <a:r>
                        <a:rPr lang="en-US" sz="3200" b="1" i="1" baseline="0" dirty="0" smtClean="0"/>
                        <a:t>a ·</a:t>
                      </a:r>
                      <a:r>
                        <a:rPr lang="en-US" sz="3200" b="1" i="1" dirty="0" smtClean="0"/>
                        <a:t> b = b · a</a:t>
                      </a:r>
                      <a:endParaRPr lang="ru-RU" sz="3200" b="1" i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1" name="Таблица 20"/>
          <p:cNvGraphicFramePr>
            <a:graphicFrameLocks noGrp="1"/>
          </p:cNvGraphicFramePr>
          <p:nvPr/>
        </p:nvGraphicFramePr>
        <p:xfrm>
          <a:off x="2428860" y="5472992"/>
          <a:ext cx="2161000" cy="1178727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161000"/>
              </a:tblGrid>
              <a:tr h="1178727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23" name="Рисунок 22" descr="1213708430-loto_pac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0000" contrast="30000"/>
          </a:blip>
          <a:stretch>
            <a:fillRect/>
          </a:stretch>
        </p:blipFill>
        <p:spPr>
          <a:xfrm>
            <a:off x="0" y="145015"/>
            <a:ext cx="2047864" cy="1360752"/>
          </a:xfrm>
          <a:prstGeom prst="rect">
            <a:avLst/>
          </a:prstGeom>
        </p:spPr>
      </p:pic>
      <p:sp>
        <p:nvSpPr>
          <p:cNvPr id="24" name="TextBox 23"/>
          <p:cNvSpPr txBox="1"/>
          <p:nvPr/>
        </p:nvSpPr>
        <p:spPr>
          <a:xfrm>
            <a:off x="2214546" y="428604"/>
            <a:ext cx="5286412" cy="830997"/>
          </a:xfrm>
          <a:prstGeom prst="rect">
            <a:avLst/>
          </a:prstGeom>
          <a:solidFill>
            <a:srgbClr val="E7D7B7"/>
          </a:solidFill>
          <a:ln w="28575"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400" b="1" dirty="0" smtClean="0"/>
              <a:t>Назовите неизвестный компонент</a:t>
            </a:r>
          </a:p>
          <a:p>
            <a:pPr algn="ctr"/>
            <a:r>
              <a:rPr lang="ru-RU" sz="2400" b="1" dirty="0" smtClean="0"/>
              <a:t>в уравнении </a:t>
            </a:r>
            <a:r>
              <a:rPr lang="en-US" sz="2400" b="1" dirty="0" smtClean="0">
                <a:latin typeface="Adobe Caslon Pro Bold" pitchFamily="18" charset="0"/>
              </a:rPr>
              <a:t>     y – 76 = 23</a:t>
            </a:r>
          </a:p>
        </p:txBody>
      </p:sp>
      <p:grpSp>
        <p:nvGrpSpPr>
          <p:cNvPr id="25" name="Группа 63"/>
          <p:cNvGrpSpPr/>
          <p:nvPr/>
        </p:nvGrpSpPr>
        <p:grpSpPr>
          <a:xfrm>
            <a:off x="7929586" y="214290"/>
            <a:ext cx="928694" cy="1214446"/>
            <a:chOff x="7929586" y="214290"/>
            <a:chExt cx="928694" cy="1214446"/>
          </a:xfrm>
        </p:grpSpPr>
        <p:grpSp>
          <p:nvGrpSpPr>
            <p:cNvPr id="26" name="Группа 83"/>
            <p:cNvGrpSpPr/>
            <p:nvPr/>
          </p:nvGrpSpPr>
          <p:grpSpPr>
            <a:xfrm>
              <a:off x="7929586" y="214290"/>
              <a:ext cx="928694" cy="1214446"/>
              <a:chOff x="7929586" y="214290"/>
              <a:chExt cx="928694" cy="1214446"/>
            </a:xfrm>
          </p:grpSpPr>
          <p:sp>
            <p:nvSpPr>
              <p:cNvPr id="28" name="Цилиндр 27"/>
              <p:cNvSpPr/>
              <p:nvPr/>
            </p:nvSpPr>
            <p:spPr>
              <a:xfrm>
                <a:off x="7929586" y="214290"/>
                <a:ext cx="928694" cy="1214446"/>
              </a:xfrm>
              <a:prstGeom prst="can">
                <a:avLst>
                  <a:gd name="adj" fmla="val 56735"/>
                </a:avLst>
              </a:prstGeom>
              <a:solidFill>
                <a:schemeClr val="accent4">
                  <a:lumMod val="40000"/>
                  <a:lumOff val="60000"/>
                </a:schemeClr>
              </a:solidFill>
              <a:ln w="28575">
                <a:solidFill>
                  <a:schemeClr val="accent2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t"/>
              <a:lstStyle/>
              <a:p>
                <a:pPr algn="ctr"/>
                <a:endParaRPr lang="ru-RU" sz="2400" b="1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29" name="Дуга 28"/>
              <p:cNvSpPr/>
              <p:nvPr/>
            </p:nvSpPr>
            <p:spPr>
              <a:xfrm rot="10800000">
                <a:off x="7929586" y="472332"/>
                <a:ext cx="928694" cy="500066"/>
              </a:xfrm>
              <a:prstGeom prst="arc">
                <a:avLst>
                  <a:gd name="adj1" fmla="val 10955958"/>
                  <a:gd name="adj2" fmla="val 21157980"/>
                </a:avLst>
              </a:prstGeom>
              <a:ln>
                <a:solidFill>
                  <a:schemeClr val="accent2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30" name="Дуга 29"/>
              <p:cNvSpPr/>
              <p:nvPr/>
            </p:nvSpPr>
            <p:spPr>
              <a:xfrm rot="10800000">
                <a:off x="7929586" y="642918"/>
                <a:ext cx="928694" cy="500066"/>
              </a:xfrm>
              <a:prstGeom prst="arc">
                <a:avLst>
                  <a:gd name="adj1" fmla="val 10955958"/>
                  <a:gd name="adj2" fmla="val 21157980"/>
                </a:avLst>
              </a:prstGeom>
              <a:ln>
                <a:solidFill>
                  <a:schemeClr val="accent2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27" name="TextBox 26"/>
            <p:cNvSpPr txBox="1"/>
            <p:nvPr/>
          </p:nvSpPr>
          <p:spPr>
            <a:xfrm>
              <a:off x="8001024" y="214290"/>
              <a:ext cx="78581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3200" b="1" dirty="0" smtClean="0">
                  <a:solidFill>
                    <a:schemeClr val="accent2">
                      <a:lumMod val="50000"/>
                    </a:schemeClr>
                  </a:solidFill>
                  <a:latin typeface="Adobe Garamond Pro" pitchFamily="18" charset="0"/>
                </a:rPr>
                <a:t>1</a:t>
              </a:r>
              <a:r>
                <a:rPr lang="en-US" sz="3200" b="1" dirty="0" smtClean="0">
                  <a:solidFill>
                    <a:schemeClr val="accent2">
                      <a:lumMod val="50000"/>
                    </a:schemeClr>
                  </a:solidFill>
                  <a:latin typeface="Adobe Garamond Pro" pitchFamily="18" charset="0"/>
                </a:rPr>
                <a:t>9</a:t>
              </a:r>
              <a:endParaRPr lang="ru-RU" sz="3200" b="1" dirty="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</p:grpSp>
      <p:sp>
        <p:nvSpPr>
          <p:cNvPr id="31" name="Управляющая кнопка: далее 30">
            <a:hlinkClick r:id="" action="ppaction://hlinkshowjump?jump=nextslide" highlightClick="1"/>
          </p:cNvPr>
          <p:cNvSpPr/>
          <p:nvPr/>
        </p:nvSpPr>
        <p:spPr>
          <a:xfrm>
            <a:off x="8358214" y="6215082"/>
            <a:ext cx="785786" cy="642918"/>
          </a:xfrm>
          <a:prstGeom prst="actionButtonForwardNex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4.07407E-6 L -0.725 0.74791 " pathEditMode="relative" rAng="0" ptsTypes="AA">
                                      <p:cBhvr>
                                        <p:cTn id="2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63" y="37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35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0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  <p:bldLst>
      <p:bldP spid="24" grpId="1" animBg="1"/>
      <p:bldP spid="3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" name="Таблица 15"/>
          <p:cNvGraphicFramePr>
            <a:graphicFrameLocks noGrp="1"/>
          </p:cNvGraphicFramePr>
          <p:nvPr/>
        </p:nvGraphicFramePr>
        <p:xfrm>
          <a:off x="2428860" y="4286256"/>
          <a:ext cx="2161000" cy="20421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161000"/>
              </a:tblGrid>
              <a:tr h="1178727">
                <a:tc>
                  <a:txBody>
                    <a:bodyPr/>
                    <a:lstStyle/>
                    <a:p>
                      <a:pPr algn="ctr"/>
                      <a:r>
                        <a:rPr lang="en-US" sz="3200" b="1" i="1" baseline="0" dirty="0" smtClean="0"/>
                        <a:t>a + (b + c) =</a:t>
                      </a:r>
                    </a:p>
                    <a:p>
                      <a:pPr algn="ctr"/>
                      <a:r>
                        <a:rPr lang="en-US" sz="3200" b="1" i="1" baseline="0" dirty="0" smtClean="0"/>
                        <a:t>(a + b) + c</a:t>
                      </a:r>
                      <a:endParaRPr lang="ru-RU" sz="3200" b="1" i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271865" y="1714488"/>
          <a:ext cx="2161000" cy="1178727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161000"/>
              </a:tblGrid>
              <a:tr h="1178727">
                <a:tc>
                  <a:txBody>
                    <a:bodyPr/>
                    <a:lstStyle/>
                    <a:p>
                      <a:r>
                        <a:rPr lang="ru-RU" sz="2400" b="1" dirty="0" smtClean="0"/>
                        <a:t>    слагаемое</a:t>
                      </a:r>
                      <a:endParaRPr lang="ru-RU" sz="2400" b="1" dirty="0"/>
                    </a:p>
                  </a:txBody>
                  <a:tcPr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2428860" y="1714488"/>
          <a:ext cx="2161000" cy="11887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161000"/>
              </a:tblGrid>
              <a:tr h="1123771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частное умножить на делитель</a:t>
                      </a:r>
                      <a:endParaRPr lang="ru-RU" sz="2400" b="1" dirty="0"/>
                    </a:p>
                  </a:txBody>
                  <a:tcPr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4572000" y="1714488"/>
          <a:ext cx="2161000" cy="1178727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161000"/>
              </a:tblGrid>
              <a:tr h="1178727">
                <a:tc>
                  <a:txBody>
                    <a:bodyPr/>
                    <a:lstStyle/>
                    <a:p>
                      <a:pPr algn="ctr"/>
                      <a:r>
                        <a:rPr lang="en-US" sz="3200" b="1" dirty="0" smtClean="0">
                          <a:latin typeface="Adobe Garamond Pro" pitchFamily="18" charset="0"/>
                        </a:rPr>
                        <a:t>0</a:t>
                      </a:r>
                      <a:endParaRPr lang="ru-RU" sz="3200" b="1" dirty="0"/>
                    </a:p>
                  </a:txBody>
                  <a:tcPr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9" name="Таблица 8"/>
          <p:cNvGraphicFramePr>
            <a:graphicFrameLocks noGrp="1"/>
          </p:cNvGraphicFramePr>
          <p:nvPr/>
        </p:nvGraphicFramePr>
        <p:xfrm>
          <a:off x="6728995" y="1714488"/>
          <a:ext cx="2161000" cy="1178727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161000"/>
              </a:tblGrid>
              <a:tr h="1178727"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 smtClean="0">
                          <a:latin typeface="Adobe Garamond Pro" pitchFamily="18" charset="0"/>
                        </a:rPr>
                        <a:t>49</a:t>
                      </a:r>
                      <a:endParaRPr lang="ru-RU" sz="2800" b="1" dirty="0"/>
                    </a:p>
                  </a:txBody>
                  <a:tcPr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0" name="Таблица 9"/>
          <p:cNvGraphicFramePr>
            <a:graphicFrameLocks noGrp="1"/>
          </p:cNvGraphicFramePr>
          <p:nvPr/>
        </p:nvGraphicFramePr>
        <p:xfrm>
          <a:off x="6728995" y="2857496"/>
          <a:ext cx="2161000" cy="1178727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161000"/>
              </a:tblGrid>
              <a:tr h="1178727">
                <a:tc>
                  <a:txBody>
                    <a:bodyPr/>
                    <a:lstStyle/>
                    <a:p>
                      <a:pPr algn="ctr"/>
                      <a:r>
                        <a:rPr lang="en-US" sz="3200" b="1" i="1" dirty="0" err="1" smtClean="0"/>
                        <a:t>a+b</a:t>
                      </a:r>
                      <a:r>
                        <a:rPr lang="en-US" sz="3200" b="1" i="1" dirty="0" smtClean="0"/>
                        <a:t>=</a:t>
                      </a:r>
                      <a:r>
                        <a:rPr lang="en-US" sz="3200" b="1" i="1" dirty="0" err="1" smtClean="0"/>
                        <a:t>b+a</a:t>
                      </a:r>
                      <a:endParaRPr lang="ru-RU" sz="3200" b="1" i="1" dirty="0"/>
                    </a:p>
                  </a:txBody>
                  <a:tcPr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3" name="Таблица 12"/>
          <p:cNvGraphicFramePr>
            <a:graphicFrameLocks noGrp="1"/>
          </p:cNvGraphicFramePr>
          <p:nvPr/>
        </p:nvGraphicFramePr>
        <p:xfrm>
          <a:off x="2415005" y="2857496"/>
          <a:ext cx="2161000" cy="1178727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161000"/>
              </a:tblGrid>
              <a:tr h="1178727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вычитаемое</a:t>
                      </a:r>
                      <a:endParaRPr lang="ru-RU" sz="2400" b="1" dirty="0"/>
                    </a:p>
                  </a:txBody>
                  <a:tcPr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4" name="Таблица 13"/>
          <p:cNvGraphicFramePr>
            <a:graphicFrameLocks noGrp="1"/>
          </p:cNvGraphicFramePr>
          <p:nvPr/>
        </p:nvGraphicFramePr>
        <p:xfrm>
          <a:off x="271865" y="2857496"/>
          <a:ext cx="2161000" cy="1178727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161000"/>
              </a:tblGrid>
              <a:tr h="1178727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1" name="Таблица 10"/>
          <p:cNvGraphicFramePr>
            <a:graphicFrameLocks noGrp="1"/>
          </p:cNvGraphicFramePr>
          <p:nvPr/>
        </p:nvGraphicFramePr>
        <p:xfrm>
          <a:off x="4572000" y="2857496"/>
          <a:ext cx="2161000" cy="1178727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161000"/>
              </a:tblGrid>
              <a:tr h="1178727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5" name="Таблица 14"/>
          <p:cNvGraphicFramePr>
            <a:graphicFrameLocks noGrp="1"/>
          </p:cNvGraphicFramePr>
          <p:nvPr/>
        </p:nvGraphicFramePr>
        <p:xfrm>
          <a:off x="269702" y="4286256"/>
          <a:ext cx="2161000" cy="1178727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161000"/>
              </a:tblGrid>
              <a:tr h="1178727">
                <a:tc>
                  <a:txBody>
                    <a:bodyPr/>
                    <a:lstStyle/>
                    <a:p>
                      <a:pPr algn="ctr"/>
                      <a:r>
                        <a:rPr lang="en-US" sz="3200" b="1" dirty="0" smtClean="0">
                          <a:latin typeface="Adobe Caslon Pro Bold" pitchFamily="18" charset="0"/>
                        </a:rPr>
                        <a:t>120</a:t>
                      </a:r>
                      <a:endParaRPr lang="ru-RU" sz="32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7" name="Таблица 16"/>
          <p:cNvGraphicFramePr>
            <a:graphicFrameLocks noGrp="1"/>
          </p:cNvGraphicFramePr>
          <p:nvPr/>
        </p:nvGraphicFramePr>
        <p:xfrm>
          <a:off x="4585855" y="4286256"/>
          <a:ext cx="2161000" cy="1178727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161000"/>
              </a:tblGrid>
              <a:tr h="1178727"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err="1" smtClean="0"/>
                        <a:t>х</a:t>
                      </a:r>
                      <a:endParaRPr lang="ru-RU" sz="32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8" name="Таблица 17"/>
          <p:cNvGraphicFramePr>
            <a:graphicFrameLocks noGrp="1"/>
          </p:cNvGraphicFramePr>
          <p:nvPr/>
        </p:nvGraphicFramePr>
        <p:xfrm>
          <a:off x="6742850" y="4286256"/>
          <a:ext cx="2161000" cy="11887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161000"/>
              </a:tblGrid>
              <a:tr h="1178727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делимое</a:t>
                      </a:r>
                      <a:r>
                        <a:rPr lang="ru-RU" sz="2400" b="1" baseline="0" dirty="0" smtClean="0"/>
                        <a:t> разделить на частное</a:t>
                      </a:r>
                      <a:endParaRPr lang="ru-RU" sz="24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9" name="Таблица 18"/>
          <p:cNvGraphicFramePr>
            <a:graphicFrameLocks noGrp="1"/>
          </p:cNvGraphicFramePr>
          <p:nvPr/>
        </p:nvGraphicFramePr>
        <p:xfrm>
          <a:off x="269702" y="5472992"/>
          <a:ext cx="2161000" cy="1178727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161000"/>
              </a:tblGrid>
              <a:tr h="1178727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уменьшаемое</a:t>
                      </a:r>
                      <a:endParaRPr lang="ru-RU" sz="24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2" name="Таблица 21"/>
          <p:cNvGraphicFramePr>
            <a:graphicFrameLocks noGrp="1"/>
          </p:cNvGraphicFramePr>
          <p:nvPr/>
        </p:nvGraphicFramePr>
        <p:xfrm>
          <a:off x="6742850" y="5472992"/>
          <a:ext cx="2161000" cy="1178727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161000"/>
              </a:tblGrid>
              <a:tr h="1178727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0" name="Таблица 19"/>
          <p:cNvGraphicFramePr>
            <a:graphicFrameLocks noGrp="1"/>
          </p:cNvGraphicFramePr>
          <p:nvPr/>
        </p:nvGraphicFramePr>
        <p:xfrm>
          <a:off x="4585855" y="5472992"/>
          <a:ext cx="2161000" cy="1178727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161000"/>
              </a:tblGrid>
              <a:tr h="1178727">
                <a:tc>
                  <a:txBody>
                    <a:bodyPr/>
                    <a:lstStyle/>
                    <a:p>
                      <a:pPr algn="ctr"/>
                      <a:r>
                        <a:rPr lang="en-US" sz="3200" b="1" i="1" baseline="0" dirty="0" smtClean="0"/>
                        <a:t>a ·</a:t>
                      </a:r>
                      <a:r>
                        <a:rPr lang="en-US" sz="3200" b="1" i="1" dirty="0" smtClean="0"/>
                        <a:t> b = b · a</a:t>
                      </a:r>
                      <a:endParaRPr lang="ru-RU" sz="3200" b="1" i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1" name="Таблица 20"/>
          <p:cNvGraphicFramePr>
            <a:graphicFrameLocks noGrp="1"/>
          </p:cNvGraphicFramePr>
          <p:nvPr/>
        </p:nvGraphicFramePr>
        <p:xfrm>
          <a:off x="2428860" y="5472992"/>
          <a:ext cx="2161000" cy="1178727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161000"/>
              </a:tblGrid>
              <a:tr h="1178727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23" name="Рисунок 22" descr="1213708430-loto_pac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0000" contrast="30000"/>
          </a:blip>
          <a:stretch>
            <a:fillRect/>
          </a:stretch>
        </p:blipFill>
        <p:spPr>
          <a:xfrm>
            <a:off x="0" y="145015"/>
            <a:ext cx="2047864" cy="1360752"/>
          </a:xfrm>
          <a:prstGeom prst="rect">
            <a:avLst/>
          </a:prstGeom>
        </p:spPr>
      </p:pic>
      <p:sp>
        <p:nvSpPr>
          <p:cNvPr id="24" name="TextBox 23"/>
          <p:cNvSpPr txBox="1"/>
          <p:nvPr/>
        </p:nvSpPr>
        <p:spPr>
          <a:xfrm>
            <a:off x="2214546" y="571480"/>
            <a:ext cx="5286412" cy="461665"/>
          </a:xfrm>
          <a:prstGeom prst="rect">
            <a:avLst/>
          </a:prstGeom>
          <a:solidFill>
            <a:srgbClr val="E7D7B7"/>
          </a:solidFill>
          <a:ln w="28575"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400" b="1" dirty="0" smtClean="0"/>
              <a:t>Решите уравнение</a:t>
            </a:r>
            <a:r>
              <a:rPr lang="en-US" sz="2400" b="1" dirty="0" smtClean="0">
                <a:latin typeface="Adobe Caslon Pro Bold" pitchFamily="18" charset="0"/>
              </a:rPr>
              <a:t>   </a:t>
            </a:r>
            <a:r>
              <a:rPr lang="ru-RU" sz="2400" b="1" dirty="0" err="1" smtClean="0">
                <a:latin typeface="Adobe Caslon Pro Bold" pitchFamily="18" charset="0"/>
              </a:rPr>
              <a:t>х</a:t>
            </a:r>
            <a:r>
              <a:rPr lang="ru-RU" sz="2400" b="1" dirty="0" smtClean="0">
                <a:latin typeface="Adobe Caslon Pro Bold" pitchFamily="18" charset="0"/>
              </a:rPr>
              <a:t> : 15</a:t>
            </a:r>
            <a:r>
              <a:rPr lang="en-US" sz="2400" b="1" dirty="0" smtClean="0">
                <a:latin typeface="Adobe Caslon Pro Bold" pitchFamily="18" charset="0"/>
              </a:rPr>
              <a:t> </a:t>
            </a:r>
            <a:r>
              <a:rPr lang="ru-RU" sz="2400" b="1" dirty="0" smtClean="0">
                <a:latin typeface="Adobe Caslon Pro Bold" pitchFamily="18" charset="0"/>
              </a:rPr>
              <a:t>= 8</a:t>
            </a:r>
            <a:r>
              <a:rPr lang="ru-RU" sz="2400" b="1" dirty="0" smtClean="0"/>
              <a:t>    </a:t>
            </a:r>
            <a:endParaRPr lang="en-US" sz="2400" b="1" dirty="0" smtClean="0">
              <a:latin typeface="Adobe Caslon Pro Bold" pitchFamily="18" charset="0"/>
            </a:endParaRPr>
          </a:p>
        </p:txBody>
      </p:sp>
      <p:grpSp>
        <p:nvGrpSpPr>
          <p:cNvPr id="25" name="Группа 72"/>
          <p:cNvGrpSpPr/>
          <p:nvPr/>
        </p:nvGrpSpPr>
        <p:grpSpPr>
          <a:xfrm>
            <a:off x="7929586" y="214290"/>
            <a:ext cx="928694" cy="1214446"/>
            <a:chOff x="7858148" y="285728"/>
            <a:chExt cx="928694" cy="1214446"/>
          </a:xfrm>
        </p:grpSpPr>
        <p:grpSp>
          <p:nvGrpSpPr>
            <p:cNvPr id="26" name="Группа 99"/>
            <p:cNvGrpSpPr/>
            <p:nvPr/>
          </p:nvGrpSpPr>
          <p:grpSpPr>
            <a:xfrm>
              <a:off x="7858148" y="285728"/>
              <a:ext cx="928694" cy="1214446"/>
              <a:chOff x="7929586" y="214290"/>
              <a:chExt cx="928694" cy="1214446"/>
            </a:xfrm>
          </p:grpSpPr>
          <p:sp>
            <p:nvSpPr>
              <p:cNvPr id="28" name="Цилиндр 27"/>
              <p:cNvSpPr/>
              <p:nvPr/>
            </p:nvSpPr>
            <p:spPr>
              <a:xfrm>
                <a:off x="7929586" y="214290"/>
                <a:ext cx="928694" cy="1214446"/>
              </a:xfrm>
              <a:prstGeom prst="can">
                <a:avLst>
                  <a:gd name="adj" fmla="val 56735"/>
                </a:avLst>
              </a:prstGeom>
              <a:solidFill>
                <a:schemeClr val="accent4">
                  <a:lumMod val="40000"/>
                  <a:lumOff val="60000"/>
                </a:schemeClr>
              </a:solidFill>
              <a:ln w="28575">
                <a:solidFill>
                  <a:schemeClr val="accent2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t"/>
              <a:lstStyle/>
              <a:p>
                <a:pPr algn="ctr"/>
                <a:endParaRPr lang="ru-RU" sz="2400" b="1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29" name="Дуга 28"/>
              <p:cNvSpPr/>
              <p:nvPr/>
            </p:nvSpPr>
            <p:spPr>
              <a:xfrm rot="10800000">
                <a:off x="7929586" y="472332"/>
                <a:ext cx="928694" cy="500066"/>
              </a:xfrm>
              <a:prstGeom prst="arc">
                <a:avLst>
                  <a:gd name="adj1" fmla="val 10955958"/>
                  <a:gd name="adj2" fmla="val 21157980"/>
                </a:avLst>
              </a:prstGeom>
              <a:ln>
                <a:solidFill>
                  <a:schemeClr val="accent2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30" name="Дуга 29"/>
              <p:cNvSpPr/>
              <p:nvPr/>
            </p:nvSpPr>
            <p:spPr>
              <a:xfrm rot="10800000">
                <a:off x="7929586" y="642918"/>
                <a:ext cx="928694" cy="500066"/>
              </a:xfrm>
              <a:prstGeom prst="arc">
                <a:avLst>
                  <a:gd name="adj1" fmla="val 10955958"/>
                  <a:gd name="adj2" fmla="val 21157980"/>
                </a:avLst>
              </a:prstGeom>
              <a:ln>
                <a:solidFill>
                  <a:schemeClr val="accent2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27" name="TextBox 26"/>
            <p:cNvSpPr txBox="1"/>
            <p:nvPr/>
          </p:nvSpPr>
          <p:spPr>
            <a:xfrm>
              <a:off x="7929586" y="285728"/>
              <a:ext cx="78581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200" b="1" dirty="0" smtClean="0">
                  <a:solidFill>
                    <a:schemeClr val="accent2">
                      <a:lumMod val="50000"/>
                    </a:schemeClr>
                  </a:solidFill>
                  <a:latin typeface="Adobe Garamond Pro" pitchFamily="18" charset="0"/>
                </a:rPr>
                <a:t>5</a:t>
              </a:r>
              <a:endParaRPr lang="ru-RU" sz="3200" b="1" dirty="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</p:grpSp>
      <p:sp>
        <p:nvSpPr>
          <p:cNvPr id="31" name="Управляющая кнопка: далее 30">
            <a:hlinkClick r:id="" action="ppaction://hlinkshowjump?jump=nextslide" highlightClick="1"/>
          </p:cNvPr>
          <p:cNvSpPr/>
          <p:nvPr/>
        </p:nvSpPr>
        <p:spPr>
          <a:xfrm>
            <a:off x="8358214" y="6215082"/>
            <a:ext cx="785786" cy="642918"/>
          </a:xfrm>
          <a:prstGeom prst="actionButtonForwardNex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4.07407E-6 L -0.83524 0.57986 " pathEditMode="relative" rAng="0" ptsTypes="AA">
                                      <p:cBhvr>
                                        <p:cTn id="2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18" y="29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35" presetClass="emph" presetSubtype="0" repeatCount="3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0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24" grpId="0" animBg="1"/>
      <p:bldP spid="31" grpId="0" animBg="1"/>
    </p:bldLst>
  </p:timing>
</p:sld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Городская">
  <a:themeElements>
    <a:clrScheme name="Городская">
      <a:dk1>
        <a:sysClr val="windowText" lastClr="000000"/>
      </a:dk1>
      <a:lt1>
        <a:sysClr val="window" lastClr="FFFFFF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Городская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Город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415</TotalTime>
  <Words>713</Words>
  <PresentationFormat>Экран (4:3)</PresentationFormat>
  <Paragraphs>200</Paragraphs>
  <Slides>15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15</vt:i4>
      </vt:variant>
    </vt:vector>
  </HeadingPairs>
  <TitlesOfParts>
    <vt:vector size="17" baseType="lpstr">
      <vt:lpstr>Тема Office</vt:lpstr>
      <vt:lpstr>Городская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МОЛОДЦЫ!</vt:lpstr>
      <vt:lpstr>Литература и ресурсы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петровка</cp:lastModifiedBy>
  <cp:revision>45</cp:revision>
  <dcterms:modified xsi:type="dcterms:W3CDTF">2001-12-31T21:12:11Z</dcterms:modified>
</cp:coreProperties>
</file>